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ssina_zh\Desktop\&#1051;&#1080;&#1089;&#1090;%20Microsoft%20Office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ssina_zh\Desktop\&#1051;&#1080;&#1089;&#1090;%20Microsoft%20Office%20Exce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ssina_zh\Desktop\&#1051;&#1080;&#1089;&#1090;%20Microsoft%20Office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039547015554998E-2"/>
          <c:y val="7.7241519977550591E-2"/>
          <c:w val="0.9490740740740754"/>
          <c:h val="0.6785810864551034"/>
        </c:manualLayout>
      </c:layout>
      <c:bar3DChart>
        <c:barDir val="col"/>
        <c:grouping val="stack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E97-47A8-98CA-996DA0A3C7AB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E97-47A8-98CA-996DA0A3C7AB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E97-47A8-98CA-996DA0A3C7AB}"/>
              </c:ext>
            </c:extLst>
          </c:dPt>
          <c:dLbls>
            <c:dLbl>
              <c:idx val="0"/>
              <c:layout>
                <c:manualLayout>
                  <c:x val="3.2171581769437005E-2"/>
                  <c:y val="-0.346320800808990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 </a:t>
                    </a:r>
                    <a:r>
                      <a:rPr lang="ru-RU" dirty="0" err="1"/>
                      <a:t>қатар</a:t>
                    </a:r>
                    <a:r>
                      <a:rPr lang="ru-RU" dirty="0"/>
                      <a:t>; </a:t>
                    </a:r>
                    <a:r>
                      <a:rPr lang="ru-RU" dirty="0" err="1"/>
                      <a:t>Вирустар</a:t>
                    </a:r>
                    <a:r>
                      <a:rPr lang="ru-RU" dirty="0"/>
                      <a:t>; 34,30%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E97-47A8-98CA-996DA0A3C7AB}"/>
                </c:ext>
              </c:extLst>
            </c:dLbl>
            <c:dLbl>
              <c:idx val="1"/>
              <c:layout>
                <c:manualLayout>
                  <c:x val="2.8596961572832948E-2"/>
                  <c:y val="-0.23665223665223686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itchFamily="18" charset="0"/>
                      </a:defRPr>
                    </a:pPr>
                    <a:r>
                      <a:rPr lang="ru-RU" dirty="0"/>
                      <a:t>2 </a:t>
                    </a:r>
                    <a:r>
                      <a:rPr lang="ru-RU" dirty="0" err="1"/>
                      <a:t>қатар</a:t>
                    </a:r>
                    <a:r>
                      <a:rPr lang="ru-RU" dirty="0"/>
                      <a:t>; </a:t>
                    </a:r>
                    <a:r>
                      <a:rPr lang="ru-RU" dirty="0" err="1"/>
                      <a:t>Бактериялар</a:t>
                    </a:r>
                    <a:r>
                      <a:rPr lang="ru-RU" dirty="0"/>
                      <a:t>; 30,30%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E97-47A8-98CA-996DA0A3C7AB}"/>
                </c:ext>
              </c:extLst>
            </c:dLbl>
            <c:dLbl>
              <c:idx val="2"/>
              <c:layout>
                <c:manualLayout>
                  <c:x val="3.2171581769437005E-2"/>
                  <c:y val="-0.369408369408369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 </a:t>
                    </a:r>
                    <a:r>
                      <a:rPr lang="ru-RU" dirty="0" err="1"/>
                      <a:t>қатар</a:t>
                    </a:r>
                    <a:r>
                      <a:rPr lang="ru-RU" dirty="0"/>
                      <a:t>; </a:t>
                    </a:r>
                    <a:r>
                      <a:rPr lang="ru-RU" dirty="0" err="1"/>
                      <a:t>Барлық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микробтар</a:t>
                    </a:r>
                    <a:r>
                      <a:rPr lang="ru-RU" dirty="0"/>
                      <a:t>; 35,40%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E97-47A8-98CA-996DA0A3C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  <a:latin typeface="Cambria" pitchFamily="18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Лист1!$C$4:$C$6</c:f>
              <c:strCache>
                <c:ptCount val="3"/>
                <c:pt idx="0">
                  <c:v>Вирусы</c:v>
                </c:pt>
                <c:pt idx="1">
                  <c:v>Бактерии</c:v>
                </c:pt>
                <c:pt idx="2">
                  <c:v>Все микробы</c:v>
                </c:pt>
              </c:strCache>
            </c:strRef>
          </c:cat>
          <c:val>
            <c:numRef>
              <c:f>Лист1!$D$4:$D$6</c:f>
              <c:numCache>
                <c:formatCode>0.00%</c:formatCode>
                <c:ptCount val="3"/>
                <c:pt idx="0">
                  <c:v>0.34300000000000047</c:v>
                </c:pt>
                <c:pt idx="1">
                  <c:v>0.30300000000000032</c:v>
                </c:pt>
                <c:pt idx="2">
                  <c:v>0.35400000000000026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97-47A8-98CA-996DA0A3C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284416"/>
        <c:axId val="50285952"/>
        <c:axId val="0"/>
      </c:bar3DChart>
      <c:catAx>
        <c:axId val="5028441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50285952"/>
        <c:crosses val="autoZero"/>
        <c:auto val="1"/>
        <c:lblAlgn val="ctr"/>
        <c:lblOffset val="100"/>
        <c:noMultiLvlLbl val="1"/>
      </c:catAx>
      <c:valAx>
        <c:axId val="50285952"/>
        <c:scaling>
          <c:orientation val="minMax"/>
        </c:scaling>
        <c:delete val="1"/>
        <c:axPos val="l"/>
        <c:numFmt formatCode="0.00%" sourceLinked="1"/>
        <c:majorTickMark val="cross"/>
        <c:minorTickMark val="cross"/>
        <c:tickLblPos val="nextTo"/>
        <c:crossAx val="50284416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20498906386701662"/>
          <c:y val="6.6364631173032998E-2"/>
          <c:w val="0.56779965004374455"/>
          <c:h val="0.7899765926549869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5134033672261741"/>
                  <c:y val="-0.2039707600701970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err="1">
                        <a:latin typeface="Cambria" pitchFamily="18" charset="0"/>
                      </a:rPr>
                      <a:t>Дұрыс</a:t>
                    </a:r>
                    <a:r>
                      <a:rPr lang="ru-RU" sz="1400" b="1" i="1" baseline="0" dirty="0">
                        <a:latin typeface="Cambria" pitchFamily="18" charset="0"/>
                      </a:rPr>
                      <a:t> </a:t>
                    </a:r>
                    <a:r>
                      <a:rPr lang="ru-RU" sz="1400" b="1" i="1" baseline="0" dirty="0" err="1">
                        <a:latin typeface="Cambria" pitchFamily="18" charset="0"/>
                      </a:rPr>
                      <a:t>емес</a:t>
                    </a:r>
                    <a:r>
                      <a:rPr lang="ru-RU" sz="1400" b="1" i="1" dirty="0">
                        <a:latin typeface="Cambria" pitchFamily="18" charset="0"/>
                      </a:rPr>
                      <a:t> 63,40%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77-4D08-B8DE-9CC1B2FF13D6}"/>
                </c:ext>
              </c:extLst>
            </c:dLbl>
            <c:dLbl>
              <c:idx val="1"/>
              <c:layout>
                <c:manualLayout>
                  <c:x val="0.21662023016353726"/>
                  <c:y val="0.117520414114902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err="1">
                        <a:solidFill>
                          <a:schemeClr val="bg1"/>
                        </a:solidFill>
                        <a:latin typeface="Cambria" pitchFamily="18" charset="0"/>
                      </a:rPr>
                      <a:t>Дұрыс</a:t>
                    </a:r>
                    <a:r>
                      <a:rPr lang="ru-RU" sz="1400" b="1" i="1" dirty="0">
                        <a:solidFill>
                          <a:schemeClr val="bg1"/>
                        </a:solidFill>
                        <a:latin typeface="Cambria" pitchFamily="18" charset="0"/>
                      </a:rPr>
                      <a:t> 36,60%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A77-4D08-B8DE-9CC1B2FF1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>
                    <a:latin typeface="Cambria" pitchFamily="18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Лист1!$C$10:$C$11</c:f>
              <c:strCache>
                <c:ptCount val="2"/>
                <c:pt idx="0">
                  <c:v>Верно</c:v>
                </c:pt>
                <c:pt idx="1">
                  <c:v>Неверно</c:v>
                </c:pt>
              </c:strCache>
            </c:strRef>
          </c:cat>
          <c:val>
            <c:numRef>
              <c:f>Лист1!$D$10:$D$11</c:f>
              <c:numCache>
                <c:formatCode>0.0%</c:formatCode>
                <c:ptCount val="2"/>
                <c:pt idx="0">
                  <c:v>0.71100000000000052</c:v>
                </c:pt>
                <c:pt idx="1">
                  <c:v>0.28900000000000026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77-4D08-B8DE-9CC1B2FF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8.1119792187431261E-2"/>
          <c:y val="0.19337047509728716"/>
          <c:w val="0.78199077721740728"/>
          <c:h val="0.80662952490271289"/>
        </c:manualLayout>
      </c:layout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300" dirty="0" err="1">
                        <a:latin typeface="Cambria" pitchFamily="18" charset="0"/>
                      </a:rPr>
                      <a:t>Дұрыс</a:t>
                    </a:r>
                    <a:r>
                      <a:rPr lang="ru-RU" sz="1300" baseline="0" dirty="0">
                        <a:latin typeface="Cambria" pitchFamily="18" charset="0"/>
                      </a:rPr>
                      <a:t> </a:t>
                    </a:r>
                    <a:r>
                      <a:rPr lang="ru-RU" sz="1300" baseline="0" dirty="0" err="1">
                        <a:latin typeface="Cambria" pitchFamily="18" charset="0"/>
                      </a:rPr>
                      <a:t>емес</a:t>
                    </a:r>
                    <a:r>
                      <a:rPr lang="ru-RU" sz="1300" dirty="0">
                        <a:latin typeface="Cambria" pitchFamily="18" charset="0"/>
                      </a:rPr>
                      <a:t> </a:t>
                    </a:r>
                    <a:r>
                      <a:rPr lang="ru-RU" sz="1400" dirty="0">
                        <a:latin typeface="Cambria" pitchFamily="18" charset="0"/>
                      </a:rPr>
                      <a:t>71,1%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56-46C9-942D-162C2D5C102A}"/>
                </c:ext>
              </c:extLst>
            </c:dLbl>
            <c:dLbl>
              <c:idx val="1"/>
              <c:layout>
                <c:manualLayout>
                  <c:x val="0.25056687849710102"/>
                  <c:y val="0.1829924905220186"/>
                </c:manualLayout>
              </c:layout>
              <c:tx>
                <c:rich>
                  <a:bodyPr/>
                  <a:lstStyle/>
                  <a:p>
                    <a:pPr marL="0" indent="0">
                      <a:defRPr sz="1400" b="1" i="0">
                        <a:latin typeface="Cambria" pitchFamily="18" charset="0"/>
                      </a:defRPr>
                    </a:pPr>
                    <a:r>
                      <a:rPr lang="ru-RU" sz="1400" dirty="0" err="1">
                        <a:solidFill>
                          <a:schemeClr val="bg1"/>
                        </a:solidFill>
                        <a:latin typeface="Cambria" pitchFamily="18" charset="0"/>
                      </a:rPr>
                      <a:t>Дұрыс</a:t>
                    </a:r>
                    <a:r>
                      <a:rPr lang="ru-RU" sz="1400" dirty="0">
                        <a:solidFill>
                          <a:schemeClr val="bg1"/>
                        </a:solidFill>
                        <a:latin typeface="Cambria" pitchFamily="18" charset="0"/>
                      </a:rPr>
                      <a:t> 28,9%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56-46C9-942D-162C2D5C1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latin typeface="Cambria" pitchFamily="18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Лист1!$C$10:$C$11</c:f>
              <c:strCache>
                <c:ptCount val="2"/>
                <c:pt idx="0">
                  <c:v>Верно</c:v>
                </c:pt>
                <c:pt idx="1">
                  <c:v>Неверно</c:v>
                </c:pt>
              </c:strCache>
            </c:strRef>
          </c:cat>
          <c:val>
            <c:numRef>
              <c:f>Лист1!$D$10:$D$11</c:f>
              <c:numCache>
                <c:formatCode>0.0%</c:formatCode>
                <c:ptCount val="2"/>
                <c:pt idx="0">
                  <c:v>0.71100000000000052</c:v>
                </c:pt>
                <c:pt idx="1">
                  <c:v>0.28900000000000026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6-46C9-942D-162C2D5C1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AC74C-DAF5-4D21-8D3A-107DDA9D2541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9D6E2-86A9-4AD1-AC75-392D18BF3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5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9D6E2-86A9-4AD1-AC75-392D18BF32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77A-79FF-40F3-AA08-ABFD910AE618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F-C528-45CC-BCDF-D979A20572BD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AE7-39D5-458D-8A52-D959B8A5FB53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D863-790B-4903-B674-4D24A246A854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D8F-DBB0-4EB3-AA30-F06D50DC5DF6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F8E7-3560-4B18-BFF2-56F3B138D296}" type="datetime1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D000-0EC7-4687-A5F7-A9603E841AEB}" type="datetime1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216-6226-4292-B420-0D00F9D01F05}" type="datetime1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CD7F-A0F8-4D86-8035-343845A68ED7}" type="datetime1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74E1-6D05-417E-8D95-BA68782D3E1F}" type="datetime1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18D0-CDB6-4835-964D-1CC545AFC7EC}" type="datetime1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AEC85-52A5-4669-93AD-DE79944A0818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143536"/>
          </a:xfrm>
        </p:spPr>
        <p:txBody>
          <a:bodyPr>
            <a:normAutofit fontScale="92500" lnSpcReduction="20000"/>
          </a:bodyPr>
          <a:lstStyle/>
          <a:p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Антибиотиктер</a:t>
            </a:r>
            <a:r>
              <a:rPr lang="ru-RU" sz="5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абайлап</a:t>
            </a:r>
            <a:r>
              <a:rPr lang="ru-RU" sz="5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қолданыңыздар</a:t>
            </a:r>
            <a:r>
              <a:rPr lang="ru-RU" sz="5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Астана 2025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786190"/>
            <a:ext cx="321470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oogle Shape;421;p21">
            <a:extLst>
              <a:ext uri="{FF2B5EF4-FFF2-40B4-BE49-F238E27FC236}">
                <a16:creationId xmlns:a16="http://schemas.microsoft.com/office/drawing/2014/main" id="{5BC1E964-A0E5-7C71-F8A0-D77E6E6266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684" y="194755"/>
            <a:ext cx="2665905" cy="78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091" y="4357694"/>
            <a:ext cx="344390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39" y="211973"/>
            <a:ext cx="8872510" cy="3143248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№5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Сұрақ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Антибиотиктерге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тұрақтылық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шектен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шығып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күшеюде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. Мен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бұнымен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ешнарсе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істей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алмаймын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Дұрыс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b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35004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№6 </a:t>
            </a:r>
            <a:r>
              <a:rPr lang="ru-RU" sz="3500" b="1" i="1" dirty="0" err="1"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35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антибиотиктерге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тұрақтылықты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жеңуге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көмектесе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аламын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Өзімді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сезінгенде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қабылдауды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тоқтатпасам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17,7%</a:t>
            </a: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Ауырған бойда, дәріханадан сатып алып немесе достарымның кеңесі бойынша антибиотиктерді қабылдамаймын 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39,4%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Вакцинациялау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ұстансам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42,9%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30668513"/>
              </p:ext>
            </p:extLst>
          </p:nvPr>
        </p:nvGraphicFramePr>
        <p:xfrm>
          <a:off x="5643570" y="-642966"/>
          <a:ext cx="400052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0CD9CE6-E883-4A68-922F-05D251850979}" type="datetime1">
              <a:rPr lang="ru-RU" smtClean="0">
                <a:latin typeface="Times New Roman" pitchFamily="18" charset="0"/>
                <a:cs typeface="Times New Roman" pitchFamily="18" charset="0"/>
              </a:rPr>
              <a:t>16.04.2025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69B7D69F-5479-4BCC-B254-FB23205A24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243546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анықталды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8929718" cy="31861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Емделушілер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ережелері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жөнінде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ауқымды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түсіндірме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жұмыстарын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Халықта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антибиотикке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тұрақтылықтың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өрбуіне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жауапкершілікті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бар.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077072"/>
            <a:ext cx="642942" cy="6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2944" y="1992835"/>
            <a:ext cx="568102" cy="55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i="1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0D636F1-3DE4-4425-9681-1737F909D132}" type="datetime1">
              <a:rPr lang="ru-RU" i="1" smtClean="0">
                <a:latin typeface="Times New Roman" pitchFamily="18" charset="0"/>
                <a:cs typeface="Times New Roman" pitchFamily="18" charset="0"/>
              </a:rPr>
              <a:t>16.04.2025</a:t>
            </a:fld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8E8D0122-7A7D-7535-F241-E100EA67CB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4941168"/>
            <a:ext cx="2771800" cy="16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7566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Әрқайсымыз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істей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64488" cy="55252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Дәрігердің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тағайындауынсыз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емделу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тәртібінде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қолданбау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Вирусты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инфекцияны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емдеуде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қолданбау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ешнарсе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сақтандыру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қолданбау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Жақсару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белгілерін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сезінгенде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қабылдауды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тоқтатпай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дәрігермен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курсын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бітіру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Дәрігермен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бәлгіленген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антибиотик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дозасын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өзгертпеу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Қымбат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тастауға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аянышты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оймен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курсы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антибиотикті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қабылдауды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тоқтату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тағайындалған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бермеңіз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kk-KZ" i="1" dirty="0">
                <a:latin typeface="Times New Roman" pitchFamily="18" charset="0"/>
                <a:cs typeface="Times New Roman" pitchFamily="18" charset="0"/>
              </a:rPr>
              <a:t>Егер дәрігер антибиотикті тағайындамаса, бұл аяғанын емес ол сізге көрсетілмегенін білдіреді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өтінудің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шағымданудың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дәрігерге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жүгірудің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қажеті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98DFE2F-DDDF-45BF-86D7-B8CF8FACA1DB}" type="datetime1">
              <a:rPr lang="ru-RU" smtClean="0">
                <a:latin typeface="Times New Roman" pitchFamily="18" charset="0"/>
                <a:cs typeface="Times New Roman" pitchFamily="18" charset="0"/>
              </a:rPr>
              <a:t>16.04.2025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40488644-729F-41ED-16EF-945ACB919E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45359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28" y="836712"/>
            <a:ext cx="903649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	        </a:t>
            </a:r>
            <a:r>
              <a:rPr lang="ru-RU" sz="2600" i="1" dirty="0" err="1">
                <a:latin typeface="Cambria" pitchFamily="18" charset="0"/>
              </a:rPr>
              <a:t>Антибиотиктерді</a:t>
            </a:r>
            <a:r>
              <a:rPr lang="ru-RU" sz="2600" i="1" dirty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ru-RU" sz="2600" b="1" i="1" u="sng" dirty="0">
                <a:latin typeface="Cambria" pitchFamily="18" charset="0"/>
              </a:rPr>
              <a:t>тек </a:t>
            </a:r>
            <a:r>
              <a:rPr lang="ru-RU" sz="2600" b="1" i="1" u="sng" dirty="0" err="1">
                <a:latin typeface="Cambria" pitchFamily="18" charset="0"/>
              </a:rPr>
              <a:t>дәрігер</a:t>
            </a:r>
            <a:r>
              <a:rPr lang="ru-RU" sz="2600" b="1" i="1" u="sng" dirty="0">
                <a:latin typeface="Cambria" pitchFamily="18" charset="0"/>
              </a:rPr>
              <a:t> </a:t>
            </a:r>
            <a:r>
              <a:rPr lang="ru-RU" sz="2600" b="1" i="1" u="sng" dirty="0" err="1">
                <a:latin typeface="Cambria" pitchFamily="18" charset="0"/>
              </a:rPr>
              <a:t>тағайындаған</a:t>
            </a:r>
            <a:r>
              <a:rPr lang="ru-RU" sz="2600" b="1" i="1" u="sng" dirty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ru-RU" sz="2600" b="1" i="1" u="sng" dirty="0" err="1">
                <a:latin typeface="Cambria" pitchFamily="18" charset="0"/>
              </a:rPr>
              <a:t>жағдайда</a:t>
            </a:r>
            <a:r>
              <a:rPr lang="ru-RU" sz="2600" b="1" i="1" u="sng" dirty="0">
                <a:latin typeface="Cambria" pitchFamily="18" charset="0"/>
              </a:rPr>
              <a:t> </a:t>
            </a:r>
            <a:r>
              <a:rPr lang="ru-RU" sz="2600" b="1" i="1" u="sng" dirty="0" err="1">
                <a:latin typeface="Cambria" pitchFamily="18" charset="0"/>
              </a:rPr>
              <a:t>ғана</a:t>
            </a:r>
            <a:r>
              <a:rPr lang="ru-RU" sz="2600" b="1" i="1" u="sng" dirty="0">
                <a:latin typeface="Cambria" pitchFamily="18" charset="0"/>
              </a:rPr>
              <a:t> </a:t>
            </a:r>
            <a:r>
              <a:rPr lang="ru-RU" sz="2600" i="1" dirty="0" err="1">
                <a:latin typeface="Cambria" pitchFamily="18" charset="0"/>
              </a:rPr>
              <a:t>адам</a:t>
            </a:r>
            <a:r>
              <a:rPr lang="ru-RU" sz="2600" i="1" dirty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ru-RU" sz="2600" i="1" dirty="0" err="1">
                <a:latin typeface="Cambria" pitchFamily="18" charset="0"/>
              </a:rPr>
              <a:t>антибиотиктерге</a:t>
            </a:r>
            <a:r>
              <a:rPr lang="ru-RU" sz="2600" i="1" dirty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ru-RU" sz="2600" i="1" dirty="0" err="1">
                <a:latin typeface="Cambria" pitchFamily="18" charset="0"/>
              </a:rPr>
              <a:t>тұрақтылықтың</a:t>
            </a:r>
            <a:r>
              <a:rPr lang="ru-RU" sz="2600" i="1" dirty="0">
                <a:latin typeface="Cambria" pitchFamily="18" charset="0"/>
              </a:rPr>
              <a:t> </a:t>
            </a:r>
            <a:r>
              <a:rPr lang="ru-RU" sz="2600" i="1" dirty="0" err="1">
                <a:latin typeface="Cambria" pitchFamily="18" charset="0"/>
              </a:rPr>
              <a:t>дамуына</a:t>
            </a:r>
            <a:r>
              <a:rPr lang="ru-RU" sz="2600" i="1" dirty="0">
                <a:latin typeface="Cambria" pitchFamily="18" charset="0"/>
              </a:rPr>
              <a:t>   </a:t>
            </a:r>
          </a:p>
          <a:p>
            <a:pPr>
              <a:buNone/>
            </a:pPr>
            <a:r>
              <a:rPr lang="ru-RU" sz="2600" i="1" dirty="0" err="1">
                <a:latin typeface="Cambria" pitchFamily="18" charset="0"/>
              </a:rPr>
              <a:t>қарсы</a:t>
            </a:r>
            <a:r>
              <a:rPr lang="ru-RU" sz="2600" i="1" dirty="0">
                <a:latin typeface="Cambria" pitchFamily="18" charset="0"/>
              </a:rPr>
              <a:t> </a:t>
            </a:r>
            <a:r>
              <a:rPr lang="ru-RU" sz="2600" i="1" dirty="0" err="1">
                <a:latin typeface="Cambria" pitchFamily="18" charset="0"/>
              </a:rPr>
              <a:t>тұруға</a:t>
            </a:r>
            <a:r>
              <a:rPr lang="ru-RU" sz="2600" i="1" dirty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ru-RU" sz="2600" i="1" dirty="0" err="1">
                <a:latin typeface="Cambria" pitchFamily="18" charset="0"/>
              </a:rPr>
              <a:t>көмектесуі</a:t>
            </a:r>
            <a:r>
              <a:rPr lang="ru-RU" sz="2600" i="1" dirty="0">
                <a:latin typeface="Cambria" pitchFamily="18" charset="0"/>
              </a:rPr>
              <a:t> </a:t>
            </a:r>
            <a:r>
              <a:rPr lang="ru-RU" sz="2600" i="1" dirty="0" err="1">
                <a:latin typeface="Cambria" pitchFamily="18" charset="0"/>
              </a:rPr>
              <a:t>мүмкін</a:t>
            </a:r>
            <a:r>
              <a:rPr lang="ru-RU" sz="2600" i="1" dirty="0">
                <a:latin typeface="Cambria" pitchFamily="18" charset="0"/>
              </a:rPr>
              <a:t>.</a:t>
            </a:r>
            <a:r>
              <a:rPr lang="ru-RU" sz="3000" dirty="0"/>
              <a:t> </a:t>
            </a:r>
          </a:p>
          <a:p>
            <a:pPr>
              <a:buNone/>
            </a:pPr>
            <a:endParaRPr lang="kk-KZ" sz="2800" dirty="0"/>
          </a:p>
          <a:p>
            <a:pPr>
              <a:buNone/>
            </a:pPr>
            <a:r>
              <a:rPr lang="ru-RU" sz="2600" dirty="0"/>
              <a:t>		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сақтаңыз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 bios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өмірге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ұғымнан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231" y="0"/>
            <a:ext cx="451076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34C806AE-19E4-4E42-80E5-1EB72C9B1403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2" name="Google Shape;421;p21">
            <a:extLst>
              <a:ext uri="{FF2B5EF4-FFF2-40B4-BE49-F238E27FC236}">
                <a16:creationId xmlns:a16="http://schemas.microsoft.com/office/drawing/2014/main" id="{1DDB58CC-A567-EE66-362F-60748735FE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983179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r>
              <a:rPr lang="ru-RU" sz="4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4000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000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 for attention!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62FA3F5-C92A-4FDD-88E1-CB54F9C5F044}" type="datetime1">
              <a:rPr lang="ru-RU" smtClean="0">
                <a:latin typeface="Times New Roman" pitchFamily="18" charset="0"/>
                <a:cs typeface="Times New Roman" pitchFamily="18" charset="0"/>
              </a:rPr>
              <a:t>16.04.2025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Google Shape;421;p21">
            <a:extLst>
              <a:ext uri="{FF2B5EF4-FFF2-40B4-BE49-F238E27FC236}">
                <a16:creationId xmlns:a16="http://schemas.microsoft.com/office/drawing/2014/main" id="{1447D1E0-F163-D193-A18E-18C13B12A1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409" y="188640"/>
            <a:ext cx="8338591" cy="1815348"/>
          </a:xfrm>
        </p:spPr>
        <p:txBody>
          <a:bodyPr>
            <a:normAutofit fontScale="90000"/>
          </a:bodyPr>
          <a:lstStyle/>
          <a:p>
            <a:pPr marL="1436688" algn="l"/>
            <a:br>
              <a:rPr lang="ru-RU" sz="1600" b="1" i="1" dirty="0"/>
            </a:br>
            <a:r>
              <a:rPr lang="ru-RU" sz="1600" b="1" i="1" dirty="0"/>
              <a:t> </a:t>
            </a:r>
            <a:br>
              <a:rPr lang="ru-RU" sz="1600" b="1" i="1" dirty="0"/>
            </a:br>
            <a:r>
              <a:rPr lang="ru-RU" sz="1600" b="1" i="1" dirty="0"/>
              <a:t>	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Біз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бұл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проблеманы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шешетін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болмасақ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 20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жылдан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кейін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біз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қайта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19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ғасырға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оралып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kk-KZ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қалыпты операциядан кейін пациенттердің кәдімгі инфекциялардан өлуіне тап боламыз»</a:t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       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Великобританияның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бас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медициналық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офицері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                                                         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профессор Салли Дэвис </a:t>
            </a:r>
            <a:br>
              <a:rPr lang="ru-RU" sz="20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 </a:t>
            </a:r>
            <a:br>
              <a:rPr lang="ru-RU" sz="2000" dirty="0">
                <a:solidFill>
                  <a:srgbClr val="C00000"/>
                </a:solidFill>
                <a:latin typeface="Cambria" pitchFamily="18" charset="0"/>
              </a:rPr>
            </a:br>
            <a:endParaRPr lang="ru-RU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85926"/>
            <a:ext cx="8607330" cy="42862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/>
              <a:t>	</a:t>
            </a:r>
            <a:r>
              <a:rPr lang="ru-RU" sz="2000" dirty="0" err="1">
                <a:solidFill>
                  <a:schemeClr val="tx1"/>
                </a:solidFill>
              </a:rPr>
              <a:t>А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нтибиотиктердің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тарихы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70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жылдан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аса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уақытты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қамтиды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,  </a:t>
            </a:r>
          </a:p>
          <a:p>
            <a:pPr algn="l"/>
            <a:r>
              <a:rPr lang="kk-KZ" sz="2000" i="1" dirty="0">
                <a:solidFill>
                  <a:schemeClr val="tx1"/>
                </a:solidFill>
                <a:latin typeface="Cambria" pitchFamily="18" charset="0"/>
              </a:rPr>
              <a:t>бұл тарих зеңнен </a:t>
            </a:r>
            <a:r>
              <a:rPr lang="ru-RU" sz="2000" b="1" i="1" dirty="0" err="1">
                <a:solidFill>
                  <a:schemeClr val="tx1"/>
                </a:solidFill>
                <a:latin typeface="Cambria" pitchFamily="18" charset="0"/>
              </a:rPr>
              <a:t>Пенициллинді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Cambria" pitchFamily="18" charset="0"/>
              </a:rPr>
              <a:t>бөліп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Cambria" pitchFamily="18" charset="0"/>
              </a:rPr>
              <a:t>алған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pPr algn="l"/>
            <a:r>
              <a:rPr lang="kk-KZ" sz="2000" i="1" dirty="0">
                <a:solidFill>
                  <a:schemeClr val="tx1"/>
                </a:solidFill>
                <a:latin typeface="Cambria" pitchFamily="18" charset="0"/>
              </a:rPr>
              <a:t>британ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бактериологы</a:t>
            </a:r>
            <a:endParaRPr lang="ru-RU" sz="2000" i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Сэр </a:t>
            </a:r>
            <a:r>
              <a:rPr lang="ru-RU" sz="2000" b="1" i="1" dirty="0" err="1">
                <a:solidFill>
                  <a:schemeClr val="tx1"/>
                </a:solidFill>
                <a:latin typeface="Cambria" pitchFamily="18" charset="0"/>
              </a:rPr>
              <a:t>Алекса́ндр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Cambria" pitchFamily="18" charset="0"/>
              </a:rPr>
              <a:t>Фле́мингтен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бастау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алады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антибиотик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”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антибиос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, </a:t>
            </a:r>
          </a:p>
          <a:p>
            <a:pPr algn="l"/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көне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грек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тілінен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аударғанда</a:t>
            </a:r>
            <a:endParaRPr lang="ru-RU" sz="2000" i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(“анти” – </a:t>
            </a:r>
            <a:r>
              <a:rPr lang="ru-RU" sz="2000" b="1" i="1" dirty="0" err="1">
                <a:solidFill>
                  <a:schemeClr val="tx1"/>
                </a:solidFill>
                <a:latin typeface="Cambria" pitchFamily="18" charset="0"/>
              </a:rPr>
              <a:t>қарсы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, “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биос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” – </a:t>
            </a:r>
            <a:r>
              <a:rPr lang="ru-RU" sz="2000" b="1" i="1" dirty="0" err="1">
                <a:solidFill>
                  <a:schemeClr val="tx1"/>
                </a:solidFill>
                <a:latin typeface="Cambria" pitchFamily="18" charset="0"/>
              </a:rPr>
              <a:t>өмір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). </a:t>
            </a:r>
          </a:p>
          <a:p>
            <a:pPr algn="l"/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Антибиотиктер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kk-KZ" sz="2000" i="1" dirty="0">
                <a:solidFill>
                  <a:schemeClr val="tx1"/>
                </a:solidFill>
                <a:latin typeface="Cambria" pitchFamily="18" charset="0"/>
              </a:rPr>
              <a:t>адамзаттың </a:t>
            </a:r>
          </a:p>
          <a:p>
            <a:pPr algn="l"/>
            <a:r>
              <a:rPr lang="kk-KZ" sz="2000" i="1" dirty="0">
                <a:solidFill>
                  <a:schemeClr val="tx1"/>
                </a:solidFill>
                <a:latin typeface="Cambria" pitchFamily="18" charset="0"/>
              </a:rPr>
              <a:t>ең үлкен жетістігі. </a:t>
            </a:r>
            <a:endParaRPr lang="ru-RU" sz="2000" i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Оларды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ашқаннан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кейін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тырысқақ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, дизентерия,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өкпе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қабынуы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т.б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сияқты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асқын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аурулар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тиімді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емделуде.После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их открытия,  эффективно </a:t>
            </a:r>
          </a:p>
          <a:p>
            <a:pPr algn="l"/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Антибиотиктер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Дәуірі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басталды</a:t>
            </a:r>
            <a:endParaRPr lang="ru-RU" sz="20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1844824"/>
            <a:ext cx="37444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140CC1AA-F0FE-44BE-9EBF-A59300995A11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685C5C6F-F071-A31B-9060-0A273E4386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60437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141" y="-65913"/>
            <a:ext cx="6355323" cy="113745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Антибиотиктерге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тұрақтылық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-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микробтардың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дәрілік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препараттарға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үйренуі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     		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Көптеген жылдар бойы адамзат антибиотиктерді аурумен күресу үшін қолдануда. Осы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микроорганизмдер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өзгеріп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антибиотиктерге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тұрақтылықты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қалыптасыруды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үйренген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i="1" dirty="0">
                <a:latin typeface="Cambria" pitchFamily="18" charset="0"/>
              </a:rPr>
              <a:t>     		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Бұл құбылыс жасқа, әлеуметтік немесе этникалық топтарға бөлінбестен, халықтың барлық қабаттарын қозғайды.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140CC1AA-F0FE-44BE-9EBF-A59300995A11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1026" name="Picture 2" descr="C:\Users\basibekova_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1" y="3676661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D7243F75-2600-E064-9B09-C7FAC0C3C2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3251917"/>
            <a:ext cx="4357686" cy="31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123" y="41426"/>
            <a:ext cx="8001024" cy="1143000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Микробтардың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антибиотиктерге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тұрақтылығының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себептері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4768865"/>
          </a:xfrm>
        </p:spPr>
        <p:txBody>
          <a:bodyPr>
            <a:normAutofit/>
          </a:bodyPr>
          <a:lstStyle/>
          <a:p>
            <a:pPr marL="177800" indent="0">
              <a:buFont typeface="Wingdings" pitchFamily="2" charset="2"/>
              <a:buChar char="Ø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Адамдық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фактор; </a:t>
            </a:r>
          </a:p>
          <a:p>
            <a:pPr marL="177800" indent="0">
              <a:buFont typeface="Wingdings" pitchFamily="2" charset="2"/>
              <a:buChar char="Ø"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Антибиотиктердің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шектен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тағайындалуы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4013" indent="-176213">
              <a:buFont typeface="Wingdings" pitchFamily="2" charset="2"/>
              <a:buChar char="Ø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Антибиотиктердің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780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қолданылуы (ұтымсыз);</a:t>
            </a:r>
          </a:p>
          <a:p>
            <a:pPr marL="177800" indent="0">
              <a:buFont typeface="Wingdings" pitchFamily="2" charset="2"/>
              <a:buChar char="Ø"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7800" indent="0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тағайындау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5595D03C-A6E2-41FF-86E6-F5D31A381B9B}" type="datetime1">
              <a:rPr lang="ru-RU" smtClean="0">
                <a:latin typeface="Times New Roman" pitchFamily="18" charset="0"/>
                <a:cs typeface="Times New Roman" pitchFamily="18" charset="0"/>
              </a:rPr>
              <a:t>16.04.2025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F804E0AE-C595-42BD-B727-47BE286957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268931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2015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ассамблеясының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68-сессиясында</a:t>
            </a:r>
          </a:p>
          <a:p>
            <a:pPr marL="0" indent="0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микробқа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препараттарға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тұрақтылықпен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іс-қимыл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қабылдады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717032"/>
            <a:ext cx="47863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574" y="1"/>
            <a:ext cx="139042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2DB0A57-95F7-47AE-B607-C77326DD7DE6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2" name="Google Shape;421;p21">
            <a:extLst>
              <a:ext uri="{FF2B5EF4-FFF2-40B4-BE49-F238E27FC236}">
                <a16:creationId xmlns:a16="http://schemas.microsoft.com/office/drawing/2014/main" id="{6BAAF190-84DA-AFA4-BEFC-BF2EBDBEBB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189018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4286248" cy="25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87572"/>
            <a:ext cx="7772400" cy="1071569"/>
          </a:xfrm>
        </p:spPr>
        <p:txBody>
          <a:bodyPr>
            <a:normAutofit/>
          </a:bodyPr>
          <a:lstStyle/>
          <a:p>
            <a:r>
              <a:rPr lang="ru-RU" sz="27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br>
              <a:rPr lang="ru-RU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апталығы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21497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сайын14 қараша мен 20 қарашаға аралығында Дүниежүзілік денсаулық сақтау ұйымының бастамасымен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Дүниежүзілік антибиотиктерді дұрыс пайдалану апталығы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өткізілді.</a:t>
            </a:r>
          </a:p>
          <a:p>
            <a:pPr algn="l"/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Апталық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шеңберінде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(2016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Дәрілік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арасынан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Антибиотиктерге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тұрақтылық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білесіз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ұйымымен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құрастырылған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сауалнама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сұрастыру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жүргізді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Өңір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Астана</a:t>
            </a:r>
          </a:p>
          <a:p>
            <a:pPr algn="l"/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Мақсатты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аудитория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емхана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емделушілері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Сұрастырылған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емделушілер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саны: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175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47 ер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128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әйел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35,5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480" cy="365125"/>
          </a:xfrm>
        </p:spPr>
        <p:txBody>
          <a:bodyPr/>
          <a:lstStyle/>
          <a:p>
            <a:fld id="{5595D03C-A6E2-41FF-86E6-F5D31A381B9B}" type="datetime1">
              <a:rPr lang="ru-RU" smtClean="0">
                <a:latin typeface="Times New Roman" pitchFamily="18" charset="0"/>
                <a:cs typeface="Times New Roman" pitchFamily="18" charset="0"/>
              </a:rPr>
              <a:t>16.04.2025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28BF6753-F420-E7B3-3B59-ADA2E5CEC4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80527"/>
            <a:ext cx="8207103" cy="582594"/>
          </a:xfrm>
        </p:spPr>
        <p:txBody>
          <a:bodyPr>
            <a:noAutofit/>
          </a:bodyPr>
          <a:lstStyle/>
          <a:p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Сауалнамалау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сұрақтары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96" y="1071546"/>
            <a:ext cx="911900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Антибиотиктер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өлтіретін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кушті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дәрілік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Вирустарды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lvl="0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Бактерияларды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микробтарды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0674291"/>
              </p:ext>
            </p:extLst>
          </p:nvPr>
        </p:nvGraphicFramePr>
        <p:xfrm>
          <a:off x="2411760" y="2060848"/>
          <a:ext cx="6732240" cy="461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56" y="3643314"/>
            <a:ext cx="3063436" cy="28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6232" y="6492875"/>
            <a:ext cx="2127768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832" y="6492875"/>
            <a:ext cx="2127768" cy="365125"/>
          </a:xfrm>
        </p:spPr>
        <p:txBody>
          <a:bodyPr/>
          <a:lstStyle/>
          <a:p>
            <a:fld id="{A5A64784-926B-4812-830D-6665A344CCBD}" type="datetime1">
              <a:rPr lang="ru-RU" smtClean="0">
                <a:latin typeface="Times New Roman" pitchFamily="18" charset="0"/>
                <a:cs typeface="Times New Roman" pitchFamily="18" charset="0"/>
              </a:rPr>
              <a:t>16.04.2025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8"/>
          <p:cNvSpPr txBox="1">
            <a:spLocks/>
          </p:cNvSpPr>
          <p:nvPr/>
        </p:nvSpPr>
        <p:spPr>
          <a:xfrm>
            <a:off x="158232" y="6645275"/>
            <a:ext cx="2127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64784-926B-4812-830D-6665A344CC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73943D22-D822-524A-4FCD-0E8F30D143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285992"/>
            <a:ext cx="16502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500826" cy="6572272"/>
          </a:xfrm>
        </p:spPr>
        <p:txBody>
          <a:bodyPr>
            <a:normAutofit/>
          </a:bodyPr>
          <a:lstStyle/>
          <a:p>
            <a:pPr algn="l"/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Антибиотиктерге тұрақты  инфекциясы бар </a:t>
            </a:r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адаммен  қатынас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Антибиотиктерге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төзімді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инфекцияға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душар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адаммен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санитария мен гигиена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жағдайлары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мекемеде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фельдшердің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құралдардың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Антибиотиктерге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бактерияларды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тасымалдаушы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жануарлармен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азық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түліктермен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сумен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1071546"/>
            <a:ext cx="3214678" cy="528641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11,4%</a:t>
            </a: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16,6%</a:t>
            </a: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5,7%</a:t>
            </a:r>
          </a:p>
          <a:p>
            <a:pPr algn="l"/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66,3%</a:t>
            </a: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416" y="1000108"/>
            <a:ext cx="1955584" cy="142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643314"/>
            <a:ext cx="1690689" cy="170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678909" y="55883"/>
            <a:ext cx="7643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Сұрақ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Антибиотиктерге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бактериялар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таралуы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5A64784-926B-4812-830D-6665A344CCBD}" type="datetime1">
              <a:rPr lang="ru-RU" smtClean="0">
                <a:latin typeface="Times New Roman" pitchFamily="18" charset="0"/>
                <a:cs typeface="Times New Roman" pitchFamily="18" charset="0"/>
              </a:rPr>
              <a:t>16.04.2025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3EA5733A-ADC8-AB70-4E1E-D638CA5711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928934"/>
            <a:ext cx="3714744" cy="321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2143140"/>
          </a:xfrm>
        </p:spPr>
        <p:txBody>
          <a:bodyPr>
            <a:noAutofit/>
          </a:bodyPr>
          <a:lstStyle/>
          <a:p>
            <a:pPr indent="2152650" algn="l">
              <a:tabLst>
                <a:tab pos="2152650" algn="l"/>
              </a:tabLst>
            </a:pPr>
            <a:br>
              <a:rPr lang="ru-RU" sz="2000" b="1" i="1" dirty="0">
                <a:latin typeface="Cambria" pitchFamily="18" charset="0"/>
              </a:rPr>
            </a:br>
            <a:br>
              <a:rPr lang="ru-RU" sz="2000" i="1" dirty="0">
                <a:latin typeface="Cambria" pitchFamily="18" charset="0"/>
              </a:rPr>
            </a:br>
            <a:br>
              <a:rPr lang="ru-RU" sz="2000" i="1" dirty="0">
                <a:latin typeface="Cambria" pitchFamily="18" charset="0"/>
              </a:rPr>
            </a:br>
            <a:r>
              <a:rPr lang="ru-RU" sz="2000" b="1" i="1" dirty="0" err="1">
                <a:latin typeface="Cambria" pitchFamily="18" charset="0"/>
              </a:rPr>
              <a:t>Сіздің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халіңіз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жақсарған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бойда</a:t>
            </a:r>
            <a:r>
              <a:rPr lang="ru-RU" sz="2000" b="1" i="1" dirty="0">
                <a:latin typeface="Cambria" pitchFamily="18" charset="0"/>
              </a:rPr>
              <a:t> </a:t>
            </a:r>
            <a:br>
              <a:rPr lang="ru-RU" sz="2000" b="1" i="1" dirty="0">
                <a:latin typeface="Cambria" pitchFamily="18" charset="0"/>
              </a:rPr>
            </a:br>
            <a:r>
              <a:rPr lang="ru-RU" sz="2000" b="1" i="1" dirty="0" err="1">
                <a:latin typeface="Cambria" pitchFamily="18" charset="0"/>
              </a:rPr>
              <a:t>антибиотиктерді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қабылдауды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тоқтату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керек</a:t>
            </a:r>
            <a:r>
              <a:rPr lang="ru-RU" sz="2000" b="1" i="1" dirty="0">
                <a:latin typeface="Cambria" pitchFamily="18" charset="0"/>
              </a:rPr>
              <a:t>:</a:t>
            </a:r>
            <a:br>
              <a:rPr lang="ru-RU" sz="2000" b="1" i="1" dirty="0">
                <a:latin typeface="Cambria" pitchFamily="18" charset="0"/>
              </a:rPr>
            </a:br>
            <a:r>
              <a:rPr lang="ru-RU" sz="2000" b="1" i="1" dirty="0" err="1">
                <a:latin typeface="Cambria" pitchFamily="18" charset="0"/>
              </a:rPr>
              <a:t>Дұрыс</a:t>
            </a:r>
            <a:br>
              <a:rPr lang="ru-RU" sz="2000" b="1" i="1" dirty="0">
                <a:latin typeface="Cambria" pitchFamily="18" charset="0"/>
              </a:rPr>
            </a:b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Дұрыс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емес</a:t>
            </a:r>
            <a:br>
              <a:rPr lang="ru-RU" sz="2000" i="1" dirty="0"/>
            </a:br>
            <a:br>
              <a:rPr lang="ru-RU" sz="2000" i="1" dirty="0">
                <a:latin typeface="Century Gothic" pitchFamily="34" charset="0"/>
              </a:rPr>
            </a:br>
            <a:br>
              <a:rPr lang="ru-RU" sz="2000" i="1" dirty="0">
                <a:latin typeface="Century Gothic" pitchFamily="34" charset="0"/>
              </a:rPr>
            </a:br>
            <a:endParaRPr lang="ru-RU" sz="2000" i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214554"/>
            <a:ext cx="5429256" cy="4286280"/>
          </a:xfrm>
        </p:spPr>
        <p:txBody>
          <a:bodyPr>
            <a:normAutofit fontScale="40000" lnSpcReduction="20000"/>
          </a:bodyPr>
          <a:lstStyle/>
          <a:p>
            <a:endParaRPr lang="ru-RU" sz="2400" dirty="0"/>
          </a:p>
          <a:p>
            <a:pPr indent="11113">
              <a:buNone/>
            </a:pPr>
            <a:r>
              <a:rPr lang="ru-RU" sz="2200" b="1" i="1" dirty="0"/>
              <a:t>       </a:t>
            </a:r>
            <a:r>
              <a:rPr lang="ru-RU" sz="6000" b="1" i="1" dirty="0">
                <a:latin typeface="Cambria" pitchFamily="18" charset="0"/>
              </a:rPr>
              <a:t>№4 </a:t>
            </a:r>
            <a:r>
              <a:rPr lang="ru-RU" sz="6000" b="1" i="1" dirty="0" err="1">
                <a:latin typeface="Cambria" pitchFamily="18" charset="0"/>
              </a:rPr>
              <a:t>Сұрақ</a:t>
            </a:r>
            <a:endParaRPr lang="ru-RU" sz="6000" b="1" i="1" dirty="0">
              <a:latin typeface="Cambria" pitchFamily="18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ru-RU" sz="6000" b="1" i="1" dirty="0">
                <a:latin typeface="Cambria" pitchFamily="18" charset="0"/>
              </a:rPr>
              <a:t>      </a:t>
            </a:r>
            <a:r>
              <a:rPr lang="ru-RU" sz="6000" b="1" i="1" dirty="0" err="1">
                <a:latin typeface="Cambria" pitchFamily="18" charset="0"/>
              </a:rPr>
              <a:t>Антибиотиктерге</a:t>
            </a:r>
            <a:r>
              <a:rPr lang="ru-RU" sz="6000" b="1" i="1" dirty="0">
                <a:latin typeface="Cambria" pitchFamily="18" charset="0"/>
              </a:rPr>
              <a:t> </a:t>
            </a:r>
            <a:r>
              <a:rPr lang="ru-RU" sz="6000" b="1" i="1" dirty="0" err="1">
                <a:latin typeface="Cambria" pitchFamily="18" charset="0"/>
              </a:rPr>
              <a:t>тұрақты</a:t>
            </a:r>
            <a:r>
              <a:rPr lang="ru-RU" sz="6000" b="1" i="1" dirty="0">
                <a:latin typeface="Cambria" pitchFamily="18" charset="0"/>
              </a:rPr>
              <a:t> </a:t>
            </a:r>
            <a:r>
              <a:rPr lang="ru-RU" sz="6000" b="1" i="1" dirty="0" err="1">
                <a:latin typeface="Cambria" pitchFamily="18" charset="0"/>
              </a:rPr>
              <a:t>инфекцияны</a:t>
            </a:r>
            <a:r>
              <a:rPr lang="ru-RU" sz="6000" b="1" i="1" dirty="0">
                <a:latin typeface="Cambria" pitchFamily="18" charset="0"/>
              </a:rPr>
              <a:t> </a:t>
            </a:r>
            <a:r>
              <a:rPr lang="ru-RU" sz="6000" b="1" i="1" dirty="0" err="1">
                <a:latin typeface="Cambria" pitchFamily="18" charset="0"/>
              </a:rPr>
              <a:t>жұқтырсам</a:t>
            </a:r>
            <a:r>
              <a:rPr lang="ru-RU" sz="6000" b="1" i="1" dirty="0">
                <a:latin typeface="Cambria" pitchFamily="18" charset="0"/>
              </a:rPr>
              <a:t>, не </a:t>
            </a:r>
            <a:r>
              <a:rPr lang="ru-RU" sz="6000" b="1" i="1" dirty="0" err="1">
                <a:latin typeface="Cambria" pitchFamily="18" charset="0"/>
              </a:rPr>
              <a:t>болуы</a:t>
            </a:r>
            <a:r>
              <a:rPr lang="ru-RU" sz="6000" b="1" i="1" dirty="0">
                <a:latin typeface="Cambria" pitchFamily="18" charset="0"/>
              </a:rPr>
              <a:t> </a:t>
            </a:r>
            <a:r>
              <a:rPr lang="ru-RU" sz="6000" b="1" i="1" dirty="0" err="1">
                <a:latin typeface="Cambria" pitchFamily="18" charset="0"/>
              </a:rPr>
              <a:t>мүмкін</a:t>
            </a:r>
            <a:r>
              <a:rPr lang="ru-RU" sz="6000" b="1" i="1" dirty="0">
                <a:latin typeface="Cambria" pitchFamily="18" charset="0"/>
              </a:rPr>
              <a:t>?</a:t>
            </a:r>
          </a:p>
          <a:p>
            <a:pPr lvl="0"/>
            <a:r>
              <a:rPr lang="ru-RU" sz="5000" i="1" dirty="0">
                <a:latin typeface="Cambria" pitchFamily="18" charset="0"/>
              </a:rPr>
              <a:t>мен </a:t>
            </a:r>
            <a:r>
              <a:rPr lang="ru-RU" sz="5000" i="1" dirty="0" err="1">
                <a:latin typeface="Cambria" pitchFamily="18" charset="0"/>
              </a:rPr>
              <a:t>ұзақ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ауыруым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мүмкін</a:t>
            </a:r>
            <a:r>
              <a:rPr lang="ru-RU" sz="5000" b="1" i="1" dirty="0">
                <a:latin typeface="Cambria" pitchFamily="18" charset="0"/>
              </a:rPr>
              <a:t>                 </a:t>
            </a:r>
            <a:r>
              <a:rPr lang="ru-RU" sz="6000" b="1" dirty="0">
                <a:solidFill>
                  <a:srgbClr val="FF0066"/>
                </a:solidFill>
                <a:latin typeface="Cambria" pitchFamily="18" charset="0"/>
              </a:rPr>
              <a:t>12,6%</a:t>
            </a:r>
          </a:p>
          <a:p>
            <a:pPr lvl="0"/>
            <a:r>
              <a:rPr lang="ru-RU" sz="5000" i="1" dirty="0" err="1">
                <a:latin typeface="Cambria" pitchFamily="18" charset="0"/>
              </a:rPr>
              <a:t>дәрігерге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көрінуді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жиілету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керек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немесе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емханада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емделу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керек</a:t>
            </a:r>
            <a:r>
              <a:rPr lang="ru-RU" sz="5000" i="1" dirty="0">
                <a:latin typeface="Cambria" pitchFamily="18" charset="0"/>
              </a:rPr>
              <a:t>                       </a:t>
            </a:r>
            <a:r>
              <a:rPr lang="ru-RU" sz="6000" b="1" dirty="0">
                <a:solidFill>
                  <a:srgbClr val="FF0066"/>
                </a:solidFill>
                <a:latin typeface="Cambria" pitchFamily="18" charset="0"/>
              </a:rPr>
              <a:t>23,4%</a:t>
            </a:r>
            <a:r>
              <a:rPr lang="ru-RU" sz="5000" i="1" dirty="0">
                <a:solidFill>
                  <a:srgbClr val="FF0066"/>
                </a:solidFill>
                <a:latin typeface="Cambria" pitchFamily="18" charset="0"/>
              </a:rPr>
              <a:t>                                       </a:t>
            </a:r>
          </a:p>
          <a:p>
            <a:pPr lvl="0"/>
            <a:r>
              <a:rPr lang="ru-RU" sz="5000" i="1" dirty="0" err="1">
                <a:latin typeface="Cambria" pitchFamily="18" charset="0"/>
              </a:rPr>
              <a:t>маған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жанама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әсерлерді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шақыратын</a:t>
            </a:r>
            <a:r>
              <a:rPr lang="ru-RU" sz="5000" i="1" dirty="0">
                <a:latin typeface="Cambria" pitchFamily="18" charset="0"/>
              </a:rPr>
              <a:t>, </a:t>
            </a:r>
          </a:p>
          <a:p>
            <a:pPr marL="0" lvl="0" indent="0">
              <a:buNone/>
            </a:pPr>
            <a:r>
              <a:rPr lang="ru-RU" sz="5000" i="1" dirty="0" err="1">
                <a:latin typeface="Cambria" pitchFamily="18" charset="0"/>
              </a:rPr>
              <a:t>қымбат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дәрілер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қажет</a:t>
            </a:r>
            <a:r>
              <a:rPr lang="ru-RU" sz="5000" i="1" dirty="0">
                <a:latin typeface="Cambria" pitchFamily="18" charset="0"/>
              </a:rPr>
              <a:t> </a:t>
            </a:r>
            <a:r>
              <a:rPr lang="ru-RU" sz="5000" i="1" dirty="0" err="1">
                <a:latin typeface="Cambria" pitchFamily="18" charset="0"/>
              </a:rPr>
              <a:t>болуы</a:t>
            </a:r>
            <a:r>
              <a:rPr lang="ru-RU" sz="5000" i="1" dirty="0">
                <a:latin typeface="Cambria" pitchFamily="18" charset="0"/>
              </a:rPr>
              <a:t> мүмкін</a:t>
            </a:r>
            <a:r>
              <a:rPr lang="ru-RU" sz="6000" b="1" i="1" dirty="0">
                <a:solidFill>
                  <a:srgbClr val="FF0066"/>
                </a:solidFill>
                <a:latin typeface="Cambria" pitchFamily="18" charset="0"/>
              </a:rPr>
              <a:t>13,7%</a:t>
            </a:r>
            <a:r>
              <a:rPr lang="ru-RU" sz="5000" b="1" i="1" dirty="0">
                <a:solidFill>
                  <a:srgbClr val="FF0066"/>
                </a:solidFill>
                <a:latin typeface="Cambria" pitchFamily="18" charset="0"/>
              </a:rPr>
              <a:t> </a:t>
            </a:r>
            <a:r>
              <a:rPr lang="ru-RU" sz="5000" i="1" dirty="0">
                <a:solidFill>
                  <a:srgbClr val="FF0066"/>
                </a:solidFill>
                <a:latin typeface="Cambria" pitchFamily="18" charset="0"/>
              </a:rPr>
              <a:t>                                                                               </a:t>
            </a:r>
          </a:p>
          <a:p>
            <a:r>
              <a:rPr lang="ru-RU" sz="5000" i="1" dirty="0" err="1">
                <a:solidFill>
                  <a:srgbClr val="FF0066"/>
                </a:solidFill>
                <a:latin typeface="Cambria" pitchFamily="18" charset="0"/>
              </a:rPr>
              <a:t>жоғарыда</a:t>
            </a:r>
            <a:r>
              <a:rPr lang="ru-RU" sz="5000" i="1" dirty="0">
                <a:solidFill>
                  <a:srgbClr val="FF0066"/>
                </a:solidFill>
                <a:latin typeface="Cambria" pitchFamily="18" charset="0"/>
              </a:rPr>
              <a:t> </a:t>
            </a:r>
            <a:r>
              <a:rPr lang="ru-RU" sz="5000" i="1" dirty="0" err="1">
                <a:solidFill>
                  <a:srgbClr val="FF0066"/>
                </a:solidFill>
                <a:latin typeface="Cambria" pitchFamily="18" charset="0"/>
              </a:rPr>
              <a:t>көрсетілгендердің</a:t>
            </a:r>
            <a:r>
              <a:rPr lang="ru-RU" sz="5000" i="1" dirty="0">
                <a:solidFill>
                  <a:srgbClr val="FF0066"/>
                </a:solidFill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ru-RU" sz="5000" i="1" dirty="0" err="1">
                <a:solidFill>
                  <a:srgbClr val="FF0066"/>
                </a:solidFill>
                <a:latin typeface="Cambria" pitchFamily="18" charset="0"/>
              </a:rPr>
              <a:t>барлығы</a:t>
            </a:r>
            <a:r>
              <a:rPr lang="ru-RU" sz="5000" i="1" dirty="0">
                <a:solidFill>
                  <a:srgbClr val="FF0066"/>
                </a:solidFill>
                <a:latin typeface="Cambria" pitchFamily="18" charset="0"/>
              </a:rPr>
              <a:t>                                                            </a:t>
            </a:r>
            <a:r>
              <a:rPr lang="ru-RU" sz="6000" b="1" i="1" dirty="0">
                <a:solidFill>
                  <a:srgbClr val="FF0066"/>
                </a:solidFill>
                <a:latin typeface="Cambria" pitchFamily="18" charset="0"/>
              </a:rPr>
              <a:t>50,3%</a:t>
            </a:r>
            <a:r>
              <a:rPr lang="ru-RU" sz="5000" b="1" i="1" dirty="0">
                <a:solidFill>
                  <a:srgbClr val="FF0066"/>
                </a:solidFill>
                <a:latin typeface="Cambria" pitchFamily="18" charset="0"/>
              </a:rPr>
              <a:t>                </a:t>
            </a:r>
            <a: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     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90702727"/>
              </p:ext>
            </p:extLst>
          </p:nvPr>
        </p:nvGraphicFramePr>
        <p:xfrm>
          <a:off x="5286380" y="-214338"/>
          <a:ext cx="4572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CCD946B-E5BF-45C9-ACB8-B8B890DDFB8C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59832" y="75406"/>
            <a:ext cx="7643834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35909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0" algn="l"/>
              </a:tabLst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№3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Сұрақ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R="0" lvl="0" indent="35909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0" algn="l"/>
              </a:tabLst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21526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0" algn="l"/>
              </a:tabLst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10467866-4BCA-D1EF-D078-A38D1E5382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807</Words>
  <Application>Microsoft Office PowerPoint</Application>
  <PresentationFormat>Экран (4:3)</PresentationFormat>
  <Paragraphs>146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Times New Roman</vt:lpstr>
      <vt:lpstr>Wingdings</vt:lpstr>
      <vt:lpstr>Тема Office</vt:lpstr>
      <vt:lpstr>Презентация PowerPoint</vt:lpstr>
      <vt:lpstr>    «Біз бұл проблеманы шешетін болмасақ, 20 жылдан кейін біз қайта 19 ғасырға оралып, қалыпты операциядан кейін пациенттердің кәдімгі инфекциялардан өлуіне тап боламыз»                           Великобританияның бас медициналық офицері,                                                                              профессор Салли Дэвис    </vt:lpstr>
      <vt:lpstr>Антибиотиктерге тұрақтылық - микробтардың дәрілік препараттарға үйренуі</vt:lpstr>
      <vt:lpstr>Микробтардың антибиотиктерге тұрақтылығының даму себептері</vt:lpstr>
      <vt:lpstr>Презентация PowerPoint</vt:lpstr>
      <vt:lpstr>Дүниежүзілік антибиотиктерді дұрыс  қолдану апталығы</vt:lpstr>
      <vt:lpstr>Сауалнамалау сұрақтары</vt:lpstr>
      <vt:lpstr>  1. Антибиотиктерге тұрақты  инфекциясы бар адаммен  қатынас;  2. Антибиотиктерге төзімді инфекцияға душар болған адаммен қатынас (мысалы, санитария мен гигиена жағдайлары нашар медициналық мекемеде фельдшердің немесе құралдардың көмегімен)  3. Антибиотиктерге тұрақты бактерияларды тасымалдаушы тірі жануарлармен, азық – түліктермен немесе сумен қатынас.  4. Барлық осы жағдайлар. </vt:lpstr>
      <vt:lpstr>   Сіздің халіңіз жақсарған бойда  антибиотиктерді қабылдауды тоқтату керек: Дұрыс Дұрыс емес   </vt:lpstr>
      <vt:lpstr>                                                №5 Сұрақ   Антибиотиктерге тұрақтылық шектен  шығып,  күшеюде. Мен бұнымен ешнарсе істей  алмаймын: Дұрыс Дұрыс емес   </vt:lpstr>
      <vt:lpstr>Не анықталды?</vt:lpstr>
      <vt:lpstr>Әрқайсымыз не істей аламыз?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центр развития здравоохранения министерства здравоохранения Республики Казахстан</dc:title>
  <dc:creator>Айсина Жанат Турсункановна</dc:creator>
  <cp:lastModifiedBy>Сауле С. Жалдыбаева</cp:lastModifiedBy>
  <cp:revision>92</cp:revision>
  <dcterms:created xsi:type="dcterms:W3CDTF">2017-03-09T04:22:05Z</dcterms:created>
  <dcterms:modified xsi:type="dcterms:W3CDTF">2025-04-16T06:08:48Z</dcterms:modified>
</cp:coreProperties>
</file>