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FBE5-0BFD-D75E-7A5C-7E8E20CFB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390FD7-0F66-B94A-69F9-41D8F5CB7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A5FFE-4068-1361-FF17-A0F998A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D49B9-5A14-6F4D-5C5C-1A7A228D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0A5A1-046C-473E-2D46-49346982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85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AE82F-FBFB-C05D-A9D7-02C5F1A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02C4E1-1222-B0AD-A156-174248531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5C7AE-0707-2274-DB06-0B9D2EED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41590-ACC7-1F9B-E4A0-53A45300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13094-4364-D09F-4308-B543991A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89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FFDE1-389D-6104-BDB7-20C0E9181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32F15E-57F8-690A-A6B9-B22FB579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5F69-AEBD-1BB2-AF93-BD952F17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42E7C-9DD2-21A9-3027-3A65B874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E9457-45E3-5C1A-564D-1040AF2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670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56387-096D-D8A2-33A3-68ACEDFD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534EF-D420-655C-5B28-E4C59A707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34A379-D7F1-E78C-6616-5959AAB9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E3253-FAC5-4BBD-FEB0-0FCBF7A1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F56E0-B495-CA88-BBBF-1B1BF005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66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BE62-9EE5-03EE-1933-7A155AD7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4EED8-64B7-CDB2-6567-CF9B8B33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B880F-F2D4-22B4-3DB3-A2AB187D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67855-3537-D4F1-8E14-DC9C49C6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00254-F363-3D3D-A185-340FEAF8C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05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2D9C3-520C-B8BD-245F-5B04A609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63C1C-D532-1318-4136-D24A86566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A5011-D6E7-CFAF-E9E8-5B41EBBFE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A46D73-3196-08C6-D8B6-ADA4B1F5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F23176-E295-0752-51B5-8E1D43DF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41FF97-5A6E-1483-E4D3-4FA116CE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051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9C0E4-008E-FF03-ED1D-2AE2AE81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A8D35B-CA35-DE1B-4372-62AC2A7F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688A37-CD64-1D0B-7E74-46CDC26F1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EED0E2-A424-4E34-36E6-0B453E036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EA2FDD-A024-EFF2-B36D-697155625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0DB8C-521B-E06A-7F25-7F61A5D7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244879-7092-DF8B-FEB9-D6BAC971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9D9298-920D-9D4A-4F77-D4F4C99B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06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120C7-9364-B268-AEE8-85933567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D77C2E-010F-A2A4-5DE2-133730FF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3BF807-EBA8-60DA-D113-79CD501A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CFE6CA-F8F4-CBED-1E35-A7C0365E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7053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50D32-8B8F-EA62-5856-6E16939B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44A0AC-632D-A4DB-A3B5-E44B4569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C1CA82-9CD4-8787-6A34-925A20D7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658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0AE41-F828-DCEC-63B2-901E7855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969AA-0AE6-45E7-ED74-E6C3B341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A3162E-DE4D-0401-CB99-90BDD5DB1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F6951-B736-433C-D877-5C7457FD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463C16-4879-4A82-8EE2-66B10FB9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C7E1C-A04E-E721-8A6C-2FAB3EAC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392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D1F2-43DE-59AF-F69D-6529A55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DFC4C9-9F8F-6FC1-4D4A-147E4F8E0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4D7BD-379B-34A6-7EAB-7500B9245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14CCDB-58D0-D3E3-C437-6B23C3CD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892821-CF46-FE1D-2F88-AC8596A7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6A498-C2F0-7861-D4BC-D5D6EA16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295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AE4CB-D881-98D8-5D19-798EAF98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EF871C-5FFD-1562-3FC5-83C51F69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AD114-48C1-3CD0-EA34-382D76887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1CC1-AB4C-4265-AD8C-CD4F46A7D2CF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2147E-631C-E089-C2A8-D6A05D088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FEDD5-1D84-60B1-E5C1-30E053F2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8CC7-ECED-49BD-A114-75CB6F11586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823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9.gif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94E-1FC7-47EB-8C0E-AD43E350B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3560" y="2051372"/>
            <a:ext cx="9144000" cy="289185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ТМККК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МӘМС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дәрі-дәрмекпен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KZ" dirty="0"/>
            </a:br>
            <a:r>
              <a:rPr lang="ru-RU" dirty="0"/>
              <a:t> </a:t>
            </a:r>
            <a:br>
              <a:rPr lang="ru-KZ" dirty="0"/>
            </a:br>
            <a:endParaRPr lang="ru-KZ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D2B09-761B-9A29-CAF3-A94A2E1CE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8" y="202163"/>
            <a:ext cx="3111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D44AC-E5D4-0289-665C-588D506CC256}"/>
              </a:ext>
            </a:extLst>
          </p:cNvPr>
          <p:cNvSpPr txBox="1"/>
          <p:nvPr/>
        </p:nvSpPr>
        <p:spPr>
          <a:xfrm>
            <a:off x="3167650" y="555097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2025 қ.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12D2F68-C741-ABFD-7879-662119E79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4955" y="-31725"/>
          <a:ext cx="3377045" cy="193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4" imgW="1177194" imgH="675760" progId="CorelDraw.Graphic.21">
                  <p:embed/>
                </p:oleObj>
              </mc:Choice>
              <mc:Fallback>
                <p:oleObj name="CorelDRAW" r:id="rId4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12D2F68-C741-ABFD-7879-662119E79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4955" y="-31725"/>
                        <a:ext cx="3377045" cy="193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7FEEF8E-0EC0-9C8B-9B39-0930ABC8F4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orelDRAW" r:id="rId6" imgW="1980332" imgH="1246440" progId="CorelDraw.Graphic.21">
                  <p:embed/>
                </p:oleObj>
              </mc:Choice>
              <mc:Fallback>
                <p:oleObj name="CorelDRAW" r:id="rId6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7FEEF8E-0EC0-9C8B-9B39-0930ABC8F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3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B2D0F5-E993-9260-7021-4822611F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0091"/>
            <a:ext cx="6781800" cy="20498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60E04-24EE-B949-92BA-FC98AD18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" y="24065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9E53C-DCA9-D950-DCE3-27967482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380" y="120240"/>
            <a:ext cx="5774575" cy="766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ТМККК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МӘМС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дәрі-дәрмекпен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KZ" sz="1600" dirty="0"/>
            </a:br>
            <a:r>
              <a:rPr lang="ru-RU" sz="1600" dirty="0"/>
              <a:t> </a:t>
            </a:r>
            <a:br>
              <a:rPr lang="ru-KZ" sz="1600" dirty="0"/>
            </a:b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85340A-9E9F-B94B-EE6A-2BD5D677C257}"/>
              </a:ext>
            </a:extLst>
          </p:cNvPr>
          <p:cNvSpPr/>
          <p:nvPr/>
        </p:nvSpPr>
        <p:spPr>
          <a:xfrm>
            <a:off x="8013288" y="1277457"/>
            <a:ext cx="3001962" cy="1508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Есіңізде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болсын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өмірдегі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маңызды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құндылықтар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өмірдің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денсаулығыңыз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жақындарыңыздың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денсаулығы</a:t>
            </a:r>
            <a:r>
              <a:rPr lang="ru-RU" sz="1400" b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kk-KZ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3873A-8DA9-99F0-0143-BD56B17AE14F}"/>
              </a:ext>
            </a:extLst>
          </p:cNvPr>
          <p:cNvSpPr txBox="1"/>
          <p:nvPr/>
        </p:nvSpPr>
        <p:spPr>
          <a:xfrm>
            <a:off x="3133686" y="3013815"/>
            <a:ext cx="6781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жеңілдікпен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бұйымдардың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ҚР ДСМ-75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(АДҚ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32163D-8142-C6B3-F176-C86BFCA98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02" y="3235219"/>
            <a:ext cx="1920558" cy="2049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30F256-BB80-A648-5B4D-5F9717CFA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670" y="3271825"/>
            <a:ext cx="1661160" cy="197660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3BE2F2A-4B58-9F33-A0A3-94C7F24A1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15792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6" imgW="1177194" imgH="675760" progId="CorelDraw.Graphic.21">
                  <p:embed/>
                </p:oleObj>
              </mc:Choice>
              <mc:Fallback>
                <p:oleObj name="CorelDRAW" r:id="rId6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12D2F68-C741-ABFD-7879-662119E79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6BEEFB7-569D-2DD9-2B23-A71CD8FED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orelDRAW" r:id="rId8" imgW="1980332" imgH="1246440" progId="CorelDraw.Graphic.21">
                  <p:embed/>
                </p:oleObj>
              </mc:Choice>
              <mc:Fallback>
                <p:oleObj name="CorelDRAW" r:id="rId8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7FEEF8E-0EC0-9C8B-9B39-0930ABC8F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47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4966B-20EA-DCFD-B91C-004FB90C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7829"/>
            <a:ext cx="10515600" cy="1102859"/>
          </a:xfrm>
        </p:spPr>
        <p:txBody>
          <a:bodyPr>
            <a:noAutofit/>
          </a:bodyPr>
          <a:lstStyle/>
          <a:p>
            <a:pPr algn="ctr"/>
            <a:b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Амбулаториялық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дәрі-дәрмекпен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аясында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дәрі-дәрмектерді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KZ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B98E5ABA-BC9A-4D3E-72FA-9DFF58DDD258}"/>
              </a:ext>
            </a:extLst>
          </p:cNvPr>
          <p:cNvSpPr/>
          <p:nvPr/>
        </p:nvSpPr>
        <p:spPr>
          <a:xfrm>
            <a:off x="613410" y="1809750"/>
            <a:ext cx="3623310" cy="379857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600" b="1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азаматтары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АДҚ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тізбесіне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ТМККК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МӘМС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дәрі-дәрмектермен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бұйымдармен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етуге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құқылы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4F15C9-6CAC-704A-61ED-993DF77EAE0D}"/>
              </a:ext>
            </a:extLst>
          </p:cNvPr>
          <p:cNvSpPr/>
          <p:nvPr/>
        </p:nvSpPr>
        <p:spPr>
          <a:xfrm>
            <a:off x="6522720" y="1933574"/>
            <a:ext cx="5425440" cy="42081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7737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600" dirty="0">
                <a:ln>
                  <a:noFill/>
                </a:ln>
                <a:solidFill>
                  <a:srgbClr val="7737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ТМККК 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ҚР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азаматтарына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қандастарға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босқындарға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шетелдіктерге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ҚР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аумағында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азаматтығы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адамдарға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қаражаты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есебінен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ТМККК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барынша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дәлелденген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тиімділігі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профилактикалық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диагностикалық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емдік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қызметтерді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етуді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қамтиды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6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ru-RU" sz="16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ru-RU" sz="16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шілдедегі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360-</a:t>
            </a:r>
            <a:r>
              <a:rPr lang="en-US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ҚРЗ </a:t>
            </a:r>
            <a:r>
              <a:rPr lang="ru-RU" sz="16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кодексі</a:t>
            </a:r>
            <a:endParaRPr lang="ru-RU" sz="1600" i="1" dirty="0">
              <a:ln>
                <a:noFill/>
              </a:ln>
              <a:solidFill>
                <a:srgbClr val="0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6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«ХАЛЫҚ ДЕНСАУЛЫҒЫ ЖӘНЕ ДЕНСАУЛЫҚ САҚТАУ ЖҮЙЕСІ ТУРАЛЫ»</a:t>
            </a:r>
            <a:r>
              <a:rPr lang="kk-KZ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89090D-6568-0BFB-69E9-99DA81484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057" y="3046253"/>
            <a:ext cx="1711325" cy="13255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14E6C4-B44F-F34E-9706-471B48A3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" y="0"/>
            <a:ext cx="254725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1CDA2D5-043A-6ADA-3776-EA08FB981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3059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E3BE2F2A-4B58-9F33-A0A3-94C7F24A1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A6AC558-1162-0990-DFC7-01A5C768E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F6BEEFB7-569D-2DD9-2B23-A71CD8FED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66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B6256-2EB5-B1F7-A558-3899F54B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213"/>
            <a:ext cx="10515600" cy="91183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МӘМС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шеңберінде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көмекті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медициналық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сақтандыру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қорына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Қорына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аударымдар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немесе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жарналар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төлеу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асырылған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Қорға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жарналар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төлеуден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босатылған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адамдар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алады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Азаматтардың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осы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жеңілдетілген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санатына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мыналар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жатады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KZ" sz="2000" b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8D3348EF-A9CF-83D2-2A66-6CED8603F55F}"/>
              </a:ext>
            </a:extLst>
          </p:cNvPr>
          <p:cNvSpPr/>
          <p:nvPr/>
        </p:nvSpPr>
        <p:spPr>
          <a:xfrm>
            <a:off x="7557796" y="1533335"/>
            <a:ext cx="4245428" cy="2324290"/>
          </a:xfrm>
          <a:prstGeom prst="flowChartProcess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12.мүгедектігі бар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8890" lvl="0" defTabSz="914400" eaLnBrk="1" fontAlgn="auto" latinLnBrk="0" hangingPunct="1">
              <a:lnSpc>
                <a:spcPct val="115000"/>
              </a:lnSpc>
              <a:spcBef>
                <a:spcPts val="0"/>
              </a:spcBef>
              <a:buClrTx/>
              <a:buSzTx/>
              <a:tabLst>
                <a:tab pos="108585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13.орта,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техникалық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кәсіптік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орта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білімнен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сондай-ақ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орнынан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кейінгі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беру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ұйымдарында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күндізгі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нысаны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алатын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R="8890" lvl="0">
              <a:lnSpc>
                <a:spcPct val="115000"/>
              </a:lnSpc>
              <a:tabLst>
                <a:tab pos="108585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15.жұмыс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істемейтін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мемлекеттік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атаулы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алушылар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8890" lvl="0">
              <a:lnSpc>
                <a:spcPct val="115000"/>
              </a:lnSpc>
              <a:tabLst>
                <a:tab pos="108585" algn="l"/>
              </a:tabLst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2015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қарашадағы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Міндетті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сақтандыру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200" kern="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 № 405-</a:t>
            </a:r>
            <a:r>
              <a:rPr lang="en-US" sz="1200" kern="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ru-RU" sz="1200" kern="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ҚРЗ </a:t>
            </a:r>
            <a:r>
              <a:rPr lang="ru-RU" sz="1200" kern="0" dirty="0" err="1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Заңы</a:t>
            </a:r>
            <a:r>
              <a:rPr lang="ru-RU" sz="1200" kern="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K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KZ" sz="1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5C3C3C-7383-9DFE-3BE6-4DEC16D5A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76" y="1533334"/>
            <a:ext cx="1446245" cy="1579498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FA16A78B-D097-9F9E-4776-38D0B253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5104519-7020-6D1F-4166-DB291413A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38027"/>
              </p:ext>
            </p:extLst>
          </p:nvPr>
        </p:nvGraphicFramePr>
        <p:xfrm>
          <a:off x="8814955" y="-31724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1CDA2D5-043A-6ADA-3776-EA08FB981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31724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AE8B7FA-BCA8-0B64-3710-F86E568D2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A6AC558-1162-0990-DFC7-01A5C768E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7DAF15-D8F2-183F-7FBF-30FDF925C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2551" y="3710696"/>
            <a:ext cx="2961249" cy="24676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F09CE4-41EB-4039-B420-5DBC08DFF333}"/>
              </a:ext>
            </a:extLst>
          </p:cNvPr>
          <p:cNvSpPr txBox="1"/>
          <p:nvPr/>
        </p:nvSpPr>
        <p:spPr>
          <a:xfrm>
            <a:off x="1585913" y="1631306"/>
            <a:ext cx="57864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1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1)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2)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жұмыссыз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3)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жүкті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әйелдер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4) осы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тармақшасында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көзделген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бала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толғанға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оны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тәрбиелеп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5)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жүктілікке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босануға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асырап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бала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толғанға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күтіміне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демалыста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6)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мүгедектігі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6-1)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мүгедектігі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адамға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күтім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7)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зейнетақы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Отан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соғысының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ардагерлері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8)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қылмыстық-атқару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пенитенциарлық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мекемелерінде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сот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үкімі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өтеп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9)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тергеу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изоляторларындағы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үйқамақ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бұлтартпау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шарасы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10)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істемейтін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қандастар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11) «Алтын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Күміс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алқа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алқаларымен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наградталған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«Батыр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«Ана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даңқы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ордендерімен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наградталған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көпбалалы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аналар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4030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20">
            <a:extLst>
              <a:ext uri="{FF2B5EF4-FFF2-40B4-BE49-F238E27FC236}">
                <a16:creationId xmlns:a16="http://schemas.microsoft.com/office/drawing/2014/main" id="{815C5DDC-6792-E470-F289-E33E465C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0" y="1045027"/>
            <a:ext cx="7928716" cy="50012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endParaRPr lang="ru-RU" sz="1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endParaRPr lang="ru-RU" sz="11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endParaRPr lang="ru-RU" sz="1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пациент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емханаға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тіркеліп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бақылаудан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тұруы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бекітілген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Тізіліміне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енгізілуі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рецептілерді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учаскелік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дәрігерлер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ұйымдардың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бейінді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мамандары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жүргізеді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ТМККК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МӘМС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аумағында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тұратын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бас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бостандығынан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айыру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орындарында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сот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үкімі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жазасын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өтеп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жүрген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ұсталған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қамауға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алынған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есепте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қандастарды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босқындарды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шетелдіктер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азаматтығы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адамдарды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дәрі-дәрмектермен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бұйымдармен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жазасын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өтеу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Осылайша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деңгейде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ТМККК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МӘМС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Емханаға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тіркелу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тұрғылықты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бақылауға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сынақтардан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өтіп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учаскелік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бақыланады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Егер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ауруыңыз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АДҚ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тізіміне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енгізілген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болса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рецепт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алыңыз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ТМККК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МӘМС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фармацевтикалық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қызметтерді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асыратын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қызметкеріне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куәлік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пациенттің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куәлігі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рецепт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Дәріханалардың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тізімін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сіздің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емханаңыздан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табуға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00050" marR="889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 кету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мемлекет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дәрі-дәрмектерді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атаулар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сатып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алады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Сондықтан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дәрі-дәрмектің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әртүрлі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Парацетамол -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Тайлол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Эффералган, Панадол, Парацетамол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сауда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атаулары</a:t>
            </a: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>
              <a:lnSpc>
                <a:spcPct val="115000"/>
              </a:lnSpc>
              <a:buNone/>
              <a:tabLst>
                <a:tab pos="110490" algn="l"/>
              </a:tabLst>
            </a:pPr>
            <a:endParaRPr lang="kk-KZ" sz="11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buFont typeface="Symbol" panose="05050102010706020507" pitchFamily="18" charset="2"/>
              <a:buBlip>
                <a:blip r:embed="rId3"/>
              </a:buBlip>
              <a:tabLst>
                <a:tab pos="110490" algn="l"/>
              </a:tabLs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D18104-B86A-CBE2-7984-D61B18B57BDD}"/>
              </a:ext>
            </a:extLst>
          </p:cNvPr>
          <p:cNvSpPr/>
          <p:nvPr/>
        </p:nvSpPr>
        <p:spPr>
          <a:xfrm>
            <a:off x="3760237" y="214651"/>
            <a:ext cx="5569501" cy="580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100" b="1" i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Дәрі-дәрмектерді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59AFFD-38D7-844D-44E3-FD3D2068C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42" y="1138309"/>
            <a:ext cx="1377237" cy="151447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581E20A-D8F3-9D27-70B6-80B3349B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101733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368B926-F555-ADD5-673B-803033629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63878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orelDRAW" r:id="rId6" imgW="1177194" imgH="675760" progId="CorelDraw.Graphic.21">
                  <p:embed/>
                </p:oleObj>
              </mc:Choice>
              <mc:Fallback>
                <p:oleObj name="CorelDRAW" r:id="rId6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1CDA2D5-043A-6ADA-3776-EA08FB981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134D5C3-9AD2-7B3F-74A6-F49FB86D1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" r:id="rId8" imgW="1980332" imgH="1246440" progId="CorelDraw.Graphic.21">
                  <p:embed/>
                </p:oleObj>
              </mc:Choice>
              <mc:Fallback>
                <p:oleObj name="CorelDRAW" r:id="rId8" imgW="1980332" imgH="1246440" progId="CorelDraw.Graphic.21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0AE8B7FA-BCA8-0B64-3710-F86E568D2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3FFC301-E2DF-95D9-4EB2-4E6D7B355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893" y="1253330"/>
            <a:ext cx="10515600" cy="43737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орталығынан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шалғайдағы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мекендерде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дәріханалар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пункттері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жылжымалы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пункттері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ТМККК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МӘМС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бұйымдармен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медициналық-санитариялық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Құрамында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есірткі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прекурсорлар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босатуды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есірткі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құралдарының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прекурсорлардың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саласында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лицензиясы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заңды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тұлғалар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асырады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есірткі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құралдарының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прекурсорлардың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айналымына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асыруға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лицензиясы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дәріханалар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есірткі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құралдарының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прекурсорлардың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айналымы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саласындағы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лицензиясы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Туберкулезбен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ауыратын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науқастар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емдеу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медициналық-санитариялық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ұйымдардың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химизаторлар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кабинеттері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етіледі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АИТВ-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инфекциясын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емдеу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антиретровирустық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препараттармен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Облыс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орталығынан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шалғай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мекендерде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АИТВ-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инфекциясын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емдеу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антиретровирустық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препараттармен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медициналық-санитариялық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жүргізіледі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емдік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өнімдермен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ішінде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емшек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сүтін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бейімделген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алмастырғыштармен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жағдайларда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медициналық-санитариялық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көмек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қызметтерінің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кешенін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көрсету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шеңберінде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жүзеге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асырылады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министрінің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тамыздағы</a:t>
            </a:r>
            <a:r>
              <a:rPr lang="ru-RU" sz="11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ҚР ДСМ-89 </a:t>
            </a:r>
            <a:r>
              <a:rPr lang="ru-RU" sz="1100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бұйрығы</a:t>
            </a:r>
            <a:endParaRPr lang="ru-KZ" sz="11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2E97D3-3147-D5F0-1873-4C9872AF3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9" y="205344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B0D6C0E-5C5B-21EF-9E48-C8922419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6913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CorelDRAW" r:id="rId4" imgW="1177194" imgH="675760" progId="CorelDraw.Graphic.21">
                  <p:embed/>
                </p:oleObj>
              </mc:Choice>
              <mc:Fallback>
                <p:oleObj name="CorelDRAW" r:id="rId4" imgW="1177194" imgH="67576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E368B926-F555-ADD5-673B-803033629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B55A59-3F80-80F1-4E47-F3F681472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orelDRAW" r:id="rId6" imgW="1980332" imgH="1246440" progId="CorelDraw.Graphic.21">
                  <p:embed/>
                </p:oleObj>
              </mc:Choice>
              <mc:Fallback>
                <p:oleObj name="CorelDRAW" r:id="rId6" imgW="1980332" imgH="1246440" progId="CorelDraw.Graphic.21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8134D5C3-9AD2-7B3F-74A6-F49FB86D10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B5271A-510A-0E64-103E-011E16E4CAC2}"/>
              </a:ext>
            </a:extLst>
          </p:cNvPr>
          <p:cNvSpPr/>
          <p:nvPr/>
        </p:nvSpPr>
        <p:spPr>
          <a:xfrm>
            <a:off x="3240359" y="391908"/>
            <a:ext cx="6136905" cy="766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1100" b="1" i="1" dirty="0">
              <a:solidFill>
                <a:srgbClr val="1F386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Дәрі-дәрмектерді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істеу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RU" b="1" i="1" dirty="0">
                <a:solidFill>
                  <a:srgbClr val="1F38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7B815-EDCB-DA79-CBA0-660C0A3E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359" y="308341"/>
            <a:ext cx="10730289" cy="1325563"/>
          </a:xfrm>
        </p:spPr>
        <p:txBody>
          <a:bodyPr>
            <a:normAutofit/>
          </a:bodyPr>
          <a:lstStyle/>
          <a:p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Рецептті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KZ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0FCDCBB0-6259-BC00-ACAA-EEE56DC99222}"/>
              </a:ext>
            </a:extLst>
          </p:cNvPr>
          <p:cNvSpPr/>
          <p:nvPr/>
        </p:nvSpPr>
        <p:spPr>
          <a:xfrm>
            <a:off x="973396" y="1156656"/>
            <a:ext cx="4124325" cy="149542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ru-RU" sz="12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Дәрі-дәрмектерге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арналған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рецепттерді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тұрғылықты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жері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емханада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науқастың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емдеуші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тағайындайды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Ауылдық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мекендерде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дәрігерлер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болмаған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рецептілерді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науқастарды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амбулаториялық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қабылдауды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жүргізетін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медицина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қызметкерлері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3E585986-CFED-856E-D480-371F4ADEBE3B}"/>
              </a:ext>
            </a:extLst>
          </p:cNvPr>
          <p:cNvSpPr/>
          <p:nvPr/>
        </p:nvSpPr>
        <p:spPr>
          <a:xfrm>
            <a:off x="5267325" y="1156656"/>
            <a:ext cx="6086475" cy="523058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kk-K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kk-KZ" sz="120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endParaRPr lang="kk-KZ" sz="1200" dirty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Рецептілерді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учаскелік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дәрігерлер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медициналық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ұйымдардың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бейінді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мамандары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жүргізеді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ұтымды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пайдалану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мақсатында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мынадай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қағидаттар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қолданылады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расталуы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тексерілуі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керек</a:t>
            </a: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пациенттерге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белгіленген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диагнозға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дәрігерлік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көрсеткіштерге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пациенттің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топқа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халықтың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белгілі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санатына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жататындығына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тағайындалады</a:t>
            </a:r>
            <a:r>
              <a:rPr lang="ru-KZ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заттың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рецептте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патенттелмеген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атаумен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орыс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латын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тілдерінде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аралас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препарат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тағайындалған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жағдайда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құрамы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көрсетіледі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Пациенттің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жеке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төзімсіздігі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кезінде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сауда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атауымен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жазуға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89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110490" algn="l"/>
                <a:tab pos="457200" algn="l"/>
              </a:tabLst>
            </a:pP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Дәрілік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заттармен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тұрақты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тегін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жеңілдікпен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етуді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қажет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ететін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пациенттерге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тағайындауға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айға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кезеңге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беріледі</a:t>
            </a:r>
            <a:r>
              <a:rPr lang="ru-RU" sz="12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месяцев.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890" algn="ctr">
              <a:lnSpc>
                <a:spcPct val="115000"/>
              </a:lnSpc>
              <a:buNone/>
              <a:tabLst>
                <a:tab pos="110490" algn="l"/>
              </a:tabLst>
            </a:pP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Рецептілерді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есепке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қағидаларын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бекіту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</a:t>
            </a:r>
            <a:r>
              <a:rPr lang="ru-RU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kk-KZ" sz="12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Денсаулық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министрінің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жылғы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қазандағы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ҚР ДСМ-112/2020 </a:t>
            </a:r>
            <a:r>
              <a:rPr lang="ru-RU" sz="12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бұйрығы</a:t>
            </a:r>
            <a:r>
              <a:rPr lang="ru-RU" sz="12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" indent="163195" algn="just">
              <a:lnSpc>
                <a:spcPct val="115000"/>
              </a:lnSpc>
              <a:spcAft>
                <a:spcPts val="1000"/>
              </a:spcAft>
              <a:buNone/>
              <a:tabLst>
                <a:tab pos="110490" algn="l"/>
              </a:tabLst>
            </a:pPr>
            <a:r>
              <a:rPr lang="ru-K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CA4F00-DD45-66D0-C0E3-BFDA4286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02" y="3997584"/>
            <a:ext cx="3900164" cy="105027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DD2278F-2E72-75C2-CAE8-02058123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3" y="204456"/>
            <a:ext cx="2705100" cy="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9B6A0AE-30D3-B594-C04F-4D246BCD4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71274"/>
              </p:ext>
            </p:extLst>
          </p:nvPr>
        </p:nvGraphicFramePr>
        <p:xfrm>
          <a:off x="8814955" y="-4905"/>
          <a:ext cx="3377045" cy="178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CorelDRAW" r:id="rId5" imgW="1177194" imgH="675760" progId="CorelDraw.Graphic.21">
                  <p:embed/>
                </p:oleObj>
              </mc:Choice>
              <mc:Fallback>
                <p:oleObj name="CorelDRAW" r:id="rId5" imgW="1177194" imgH="675760" progId="CorelDraw.Graphic.21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B0D6C0E-5C5B-21EF-9E48-C8922419A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14955" y="-4905"/>
                        <a:ext cx="3377045" cy="178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E18837D-3031-50C4-E879-9B073961B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818160"/>
          <a:ext cx="3240359" cy="203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CorelDRAW" r:id="rId7" imgW="1980332" imgH="1246440" progId="CorelDraw.Graphic.21">
                  <p:embed/>
                </p:oleObj>
              </mc:Choice>
              <mc:Fallback>
                <p:oleObj name="CorelDRAW" r:id="rId7" imgW="1980332" imgH="1246440" progId="CorelDraw.Graphic.21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9B55A59-3F80-80F1-4E47-F3F681472A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818160"/>
                        <a:ext cx="3240359" cy="2039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273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1312</Words>
  <Application>Microsoft Office PowerPoint</Application>
  <PresentationFormat>Широкоэкранный</PresentationFormat>
  <Paragraphs>80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CorelDRAW</vt:lpstr>
      <vt:lpstr>               «Азаматтардың ТМККК және МӘМС шеңберінде дәрі-дәрмекпен қамтамасыз ету құқықтары»   </vt:lpstr>
      <vt:lpstr>  «Азаматтардың ТМККК және МӘМС шеңберінде дәрі-дәрмекпен қамтамасыз ету құқықтары»   </vt:lpstr>
      <vt:lpstr> Амбулаториялық дәрі-дәрмекпен қамтамасыз ету аясында тегін дәрі-дәрмектерді кім ала алады? </vt:lpstr>
      <vt:lpstr> МӘМС шеңберінде медициналық көмекті медициналық сақтандыру қорына (Қорына) аударымдар және/немесе жарналар төлеу жүзеге асырылған, сондай-ақ Қорға жарналар төлеуден босатылған адамдар алады. Азаматтардың осы жеңілдетілген санатына мыналар жатады:</vt:lpstr>
      <vt:lpstr>Презентация PowerPoint</vt:lpstr>
      <vt:lpstr>Презентация PowerPoint</vt:lpstr>
      <vt:lpstr>Рецептті қалай алуға болады?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«Права граждан на лекарственное обеспечение в рамках ГОБМП и ОСМС»</dc:title>
  <dc:creator>Анель Жангазина</dc:creator>
  <cp:lastModifiedBy>User</cp:lastModifiedBy>
  <cp:revision>10</cp:revision>
  <dcterms:created xsi:type="dcterms:W3CDTF">2025-06-11T04:33:58Z</dcterms:created>
  <dcterms:modified xsi:type="dcterms:W3CDTF">2025-06-13T06:25:19Z</dcterms:modified>
</cp:coreProperties>
</file>