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7" r:id="rId2"/>
    <p:sldId id="3762" r:id="rId3"/>
    <p:sldId id="3801" r:id="rId4"/>
    <p:sldId id="3828" r:id="rId5"/>
    <p:sldId id="3829" r:id="rId6"/>
  </p:sldIdLst>
  <p:sldSz cx="12192000" cy="6858000"/>
  <p:notesSz cx="6761163" cy="9882188"/>
  <p:defaultTextStyle>
    <a:defPPr>
      <a:defRPr lang="ru-K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0DFE6"/>
    <a:srgbClr val="8E6C00"/>
    <a:srgbClr val="2DC1EF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BC89EF96-8CEA-46FF-86C4-4CE0E7609802}" styleName="Светлый стиль 3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B4B98B0-60AC-42C2-AFA5-B58CD77FA1E5}" styleName="Светлый стиль 1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67" autoAdjust="0"/>
    <p:restoredTop sz="91736" autoAdjust="0"/>
  </p:normalViewPr>
  <p:slideViewPr>
    <p:cSldViewPr snapToGrid="0">
      <p:cViewPr varScale="1">
        <p:scale>
          <a:sx n="65" d="100"/>
          <a:sy n="65" d="100"/>
        </p:scale>
        <p:origin x="90" y="2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7" cy="4958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KZ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29761" y="0"/>
            <a:ext cx="2929837" cy="4958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2CEF7D-DF6F-4CFE-8EB4-538EF3B03ED8}" type="datetimeFigureOut">
              <a:rPr lang="ru-KZ" smtClean="0"/>
              <a:t>06/13/2025</a:t>
            </a:fld>
            <a:endParaRPr lang="ru-KZ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15925" y="1235075"/>
            <a:ext cx="5929313" cy="33353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KZ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6117" y="4755803"/>
            <a:ext cx="5408930" cy="38911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KZ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86364"/>
            <a:ext cx="2929837" cy="4958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KZ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29761" y="9386364"/>
            <a:ext cx="2929837" cy="4958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635C47-0C9E-4374-A9C9-973F787AB2B2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8410693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5E1C883-CD08-8BA3-4B6A-A75DB1E588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ru-KZ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9D9BFECD-4422-5DE7-1C71-9277F6C4FAC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ru-KZ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1DDC718-268C-D91D-4619-EF6E492CA1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74C02-E9F2-42DB-846E-6CC806AA9227}" type="datetimeFigureOut">
              <a:rPr lang="ru-KZ" smtClean="0"/>
              <a:t>06/13/2025</a:t>
            </a:fld>
            <a:endParaRPr lang="ru-KZ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A2D4059-BB0E-78C5-ED01-9BE7AFF2AE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2A86FF5-63F6-28A4-9B05-458838BA8F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2569E-6CA2-4A7A-A754-CAC857E655F0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3988844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017EFDB-897B-67DF-CB3C-F2BA005CC2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KZ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3BFA16DD-FFFF-9DF7-1C1A-9534F5E790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KZ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0C8CE18-0F8C-451A-4862-B734CF3973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74C02-E9F2-42DB-846E-6CC806AA9227}" type="datetimeFigureOut">
              <a:rPr lang="ru-KZ" smtClean="0"/>
              <a:t>06/13/2025</a:t>
            </a:fld>
            <a:endParaRPr lang="ru-KZ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A52FDE7-0206-F543-B57C-E327C4D9F7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0E31721-E59F-157C-9A24-35EA91D325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2569E-6CA2-4A7A-A754-CAC857E655F0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35902616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29815CDC-F9FE-9E68-4BAE-E41771F9098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ru-KZ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C8F565E-E98F-9E64-E5C1-DABDDD7E64E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KZ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585E842-8F32-5E6F-7353-164EFA444E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74C02-E9F2-42DB-846E-6CC806AA9227}" type="datetimeFigureOut">
              <a:rPr lang="ru-KZ" smtClean="0"/>
              <a:t>06/13/2025</a:t>
            </a:fld>
            <a:endParaRPr lang="ru-KZ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A27EB58-C392-1097-1F62-A3937B90A4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39BF347-4D0B-9707-626F-D15D729557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2569E-6CA2-4A7A-A754-CAC857E655F0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23728796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F7D81B-7F50-4877-B16D-57243209025B}" type="datetime1">
              <a:rPr lang="en-US" smtClean="0"/>
              <a:t>6/13/2025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833994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03145C7-FB43-0FAE-54AB-F2C55604EF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KZ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8A98F14-4783-1265-6B63-62CF76BF59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KZ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99C8BBF-7527-3B47-00C7-66A5E0E0DC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74C02-E9F2-42DB-846E-6CC806AA9227}" type="datetimeFigureOut">
              <a:rPr lang="ru-KZ" smtClean="0"/>
              <a:t>06/13/2025</a:t>
            </a:fld>
            <a:endParaRPr lang="ru-KZ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D0497DA-3E1A-B617-3279-F059F60EED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4A57167-AA2B-5697-6810-20B3A12C94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2569E-6CA2-4A7A-A754-CAC857E655F0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25955518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C61F1C0-322D-2305-CEF5-38555A60F5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ru-KZ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5624DF7-ACB1-C576-9E31-10C0F3FB7F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C062769-8214-25D6-074B-D4930A5141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74C02-E9F2-42DB-846E-6CC806AA9227}" type="datetimeFigureOut">
              <a:rPr lang="ru-KZ" smtClean="0"/>
              <a:t>06/13/2025</a:t>
            </a:fld>
            <a:endParaRPr lang="ru-KZ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E5C3B18-871A-C21A-783C-CB4B2AD803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106126A-2C2D-4D70-6623-266E53326E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2569E-6CA2-4A7A-A754-CAC857E655F0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37993509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0CCD06F-F662-037B-F260-C2662ED918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KZ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B48913F-AD11-0963-66D4-C7305D46254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KZ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648B1E32-00B4-13E1-53DD-C59B2AA642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KZ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954B5B84-4502-CA66-9552-971AD929CF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74C02-E9F2-42DB-846E-6CC806AA9227}" type="datetimeFigureOut">
              <a:rPr lang="ru-KZ" smtClean="0"/>
              <a:t>06/13/2025</a:t>
            </a:fld>
            <a:endParaRPr lang="ru-KZ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4D22871-5F1F-26BD-F00B-2A6CF3275A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712743A-E3D1-9F17-2B77-F95168CA34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2569E-6CA2-4A7A-A754-CAC857E655F0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4113726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4A2353F-1EBA-4E3B-DFDC-2F03A7ADF0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ru-KZ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A8A8576-C6C4-E545-FB24-15343A7DD0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05E2C8D2-5ACC-4E05-BFD8-1A089E2CDB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KZ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0C692D0B-AFE9-AD03-3385-AB08F2A8B38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5F7E736B-EB70-3524-1A35-7CE268A5D57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KZ"/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FCF8EA77-D94C-B2D0-3B55-3AEF3B28CB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74C02-E9F2-42DB-846E-6CC806AA9227}" type="datetimeFigureOut">
              <a:rPr lang="ru-KZ" smtClean="0"/>
              <a:t>06/13/2025</a:t>
            </a:fld>
            <a:endParaRPr lang="ru-KZ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95B4491D-19DB-C3A4-C0F1-A359E809C6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36D49345-8250-61E4-5FC2-7C5B569DF8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2569E-6CA2-4A7A-A754-CAC857E655F0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1851544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F3EC654-26EB-A5D3-9BA7-69575AF5D5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KZ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662AB738-0A87-0DF0-A1F1-7BE24D0789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74C02-E9F2-42DB-846E-6CC806AA9227}" type="datetimeFigureOut">
              <a:rPr lang="ru-KZ" smtClean="0"/>
              <a:t>06/13/2025</a:t>
            </a:fld>
            <a:endParaRPr lang="ru-KZ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B41BC484-BBFA-DE2B-406B-17404FA82B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043E0589-4E14-5390-75FD-0595424B74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2569E-6CA2-4A7A-A754-CAC857E655F0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41238047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BADFA63F-0514-488D-AEC8-F9A216710F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74C02-E9F2-42DB-846E-6CC806AA9227}" type="datetimeFigureOut">
              <a:rPr lang="ru-KZ" smtClean="0"/>
              <a:t>06/13/2025</a:t>
            </a:fld>
            <a:endParaRPr lang="ru-KZ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D8583B46-9273-C9BC-C55A-F6FBA922BF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E92DE5B6-3E09-6651-FEA7-FF9CC4F426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2569E-6CA2-4A7A-A754-CAC857E655F0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17918540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A0ED7CD-DB81-F37A-21DE-405D9473A9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ru-KZ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4D10A32-97EA-98EF-5FFB-05646C7441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KZ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5F95B136-1D4C-63C3-F629-22CCD563F8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CF1DE53-9FDB-C8D1-2A43-802BB02306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74C02-E9F2-42DB-846E-6CC806AA9227}" type="datetimeFigureOut">
              <a:rPr lang="ru-KZ" smtClean="0"/>
              <a:t>06/13/2025</a:t>
            </a:fld>
            <a:endParaRPr lang="ru-KZ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54E355CD-90D3-F321-B58C-1B30D7E370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5669FAF-2ABD-AD65-A473-52A54103FA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2569E-6CA2-4A7A-A754-CAC857E655F0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22661725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FE79F5E-AA72-B5F0-8F4A-2B87497A53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ru-KZ"/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FF4E79E2-917C-DF44-C4FD-1715A490827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KZ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D5F7F20C-2A59-BD00-5B20-67E0B664A8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3D06828C-CCF2-7A7C-F1F8-0BE31D52E5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74C02-E9F2-42DB-846E-6CC806AA9227}" type="datetimeFigureOut">
              <a:rPr lang="ru-KZ" smtClean="0"/>
              <a:t>06/13/2025</a:t>
            </a:fld>
            <a:endParaRPr lang="ru-KZ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F73F8C7-823E-DFF8-B948-EEF2D2D2FB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C09D441D-BF55-60F5-DF12-09213DD0CC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2569E-6CA2-4A7A-A754-CAC857E655F0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37671045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3D94061-E1A4-2D66-452E-71FF1AA94B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ru-KZ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87A4148F-AF42-3C0B-CD24-E08C05F822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KZ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9ED8421-B02B-95C1-BCBE-9F417EB338A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EA74C02-E9F2-42DB-846E-6CC806AA9227}" type="datetimeFigureOut">
              <a:rPr lang="ru-KZ" smtClean="0"/>
              <a:t>06/13/2025</a:t>
            </a:fld>
            <a:endParaRPr lang="ru-KZ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FDD7A07-22B2-E69F-D152-380003B0FB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ru-KZ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745DB4F-2A3C-743F-EC7E-13EC0BDF1BA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D82569E-6CA2-4A7A-A754-CAC857E655F0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38701537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K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дзаголовок 2"/>
          <p:cNvSpPr txBox="1">
            <a:spLocks/>
          </p:cNvSpPr>
          <p:nvPr/>
        </p:nvSpPr>
        <p:spPr>
          <a:xfrm>
            <a:off x="1784350" y="6542802"/>
            <a:ext cx="9144000" cy="462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457200">
              <a:spcBef>
                <a:spcPct val="0"/>
              </a:spcBef>
            </a:pPr>
            <a:r>
              <a:rPr lang="ru-RU" sz="1800" b="1" dirty="0">
                <a:solidFill>
                  <a:srgbClr val="235F99"/>
                </a:solidFill>
                <a:latin typeface="+mj-lt"/>
                <a:cs typeface="Arial" panose="020B0604020202020204" pitchFamily="34" charset="0"/>
              </a:rPr>
              <a:t>Астана </a:t>
            </a:r>
            <a:r>
              <a:rPr lang="kk-KZ" sz="1800" b="1" dirty="0">
                <a:solidFill>
                  <a:srgbClr val="235F99"/>
                </a:solidFill>
                <a:latin typeface="+mj-lt"/>
                <a:cs typeface="Arial" panose="020B0604020202020204" pitchFamily="34" charset="0"/>
              </a:rPr>
              <a:t>қ.</a:t>
            </a:r>
            <a:r>
              <a:rPr lang="ru-RU" sz="1800" b="1" dirty="0">
                <a:solidFill>
                  <a:srgbClr val="235F99"/>
                </a:solidFill>
                <a:latin typeface="+mj-lt"/>
                <a:cs typeface="Arial" panose="020B0604020202020204" pitchFamily="34" charset="0"/>
              </a:rPr>
              <a:t>, 2025 ж.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8800"/>
                    </a14:imgEffect>
                    <a14:imgEffect>
                      <a14:saturation sat="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2399393" y="4490380"/>
            <a:ext cx="8244114" cy="2089649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788864" y="1913014"/>
            <a:ext cx="1140313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3200" b="1" dirty="0" err="1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Қазақстан</a:t>
            </a:r>
            <a:r>
              <a:rPr lang="ru-RU" sz="32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ru-RU" sz="3200" b="1" dirty="0" err="1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Республикасында</a:t>
            </a:r>
            <a:r>
              <a:rPr lang="ru-RU" sz="32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ru-RU" sz="3200" b="1" dirty="0" err="1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амбулаториялық</a:t>
            </a:r>
            <a:r>
              <a:rPr lang="ru-RU" sz="32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ru-RU" sz="3200" b="1" dirty="0" err="1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дәрілік</a:t>
            </a:r>
            <a:r>
              <a:rPr lang="ru-RU" sz="32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ru-RU" sz="3200" b="1" dirty="0" err="1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қамтамасыз</a:t>
            </a:r>
            <a:r>
              <a:rPr lang="ru-RU" sz="32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ru-RU" sz="3200" b="1" dirty="0" err="1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етуді</a:t>
            </a:r>
            <a:r>
              <a:rPr lang="ru-RU" sz="32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ru-RU" sz="3200" b="1" dirty="0" err="1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өзектендіру</a:t>
            </a:r>
            <a:endParaRPr lang="ru-RU" sz="20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pic>
        <p:nvPicPr>
          <p:cNvPr id="3" name="object 6">
            <a:extLst>
              <a:ext uri="{FF2B5EF4-FFF2-40B4-BE49-F238E27FC236}">
                <a16:creationId xmlns:a16="http://schemas.microsoft.com/office/drawing/2014/main" id="{F9426D33-6BE6-5F1D-D20F-D8B060A8DADD}"/>
              </a:ext>
            </a:extLst>
          </p:cNvPr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0" y="0"/>
            <a:ext cx="4354286" cy="12627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41464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9A54BD8-9F78-42FB-9A53-7249EC22862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ject 3">
            <a:extLst>
              <a:ext uri="{FF2B5EF4-FFF2-40B4-BE49-F238E27FC236}">
                <a16:creationId xmlns:a16="http://schemas.microsoft.com/office/drawing/2014/main" id="{48566C67-89BB-BFF4-44D7-B7F52D66B266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-36576" y="-81874"/>
            <a:ext cx="2551176" cy="654960"/>
          </a:xfrm>
          <a:prstGeom prst="rect">
            <a:avLst/>
          </a:prstGeom>
        </p:spPr>
      </p:pic>
      <p:sp>
        <p:nvSpPr>
          <p:cNvPr id="18" name="object 5">
            <a:extLst>
              <a:ext uri="{FF2B5EF4-FFF2-40B4-BE49-F238E27FC236}">
                <a16:creationId xmlns:a16="http://schemas.microsoft.com/office/drawing/2014/main" id="{BD69F6B4-E40A-0AFA-7634-3DB7E2519B5D}"/>
              </a:ext>
            </a:extLst>
          </p:cNvPr>
          <p:cNvSpPr/>
          <p:nvPr/>
        </p:nvSpPr>
        <p:spPr>
          <a:xfrm>
            <a:off x="2266122" y="60179"/>
            <a:ext cx="9925878" cy="365125"/>
          </a:xfrm>
          <a:custGeom>
            <a:avLst/>
            <a:gdLst/>
            <a:ahLst/>
            <a:cxnLst/>
            <a:rect l="l" t="t" r="r" b="b"/>
            <a:pathLst>
              <a:path w="8068945" h="646430">
                <a:moveTo>
                  <a:pt x="8068492" y="0"/>
                </a:moveTo>
                <a:lnTo>
                  <a:pt x="0" y="0"/>
                </a:lnTo>
                <a:lnTo>
                  <a:pt x="423169" y="646419"/>
                </a:lnTo>
                <a:lnTo>
                  <a:pt x="8068492" y="646419"/>
                </a:lnTo>
                <a:lnTo>
                  <a:pt x="8068492" y="0"/>
                </a:lnTo>
                <a:close/>
              </a:path>
            </a:pathLst>
          </a:cu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0" tIns="0" rIns="0" bIns="0" rtlCol="0" anchor="ctr"/>
          <a:lstStyle/>
          <a:p>
            <a:pPr marL="53975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700" b="1" i="0" u="none" strike="noStrike" kern="1200" cap="none" spc="0" normalizeH="0" baseline="0" noProof="0" dirty="0">
                <a:ln>
                  <a:noFill/>
                </a:ln>
                <a:solidFill>
                  <a:srgbClr val="156082">
                    <a:lumMod val="50000"/>
                  </a:srgbClr>
                </a:solidFill>
                <a:effectLst/>
                <a:uLnTx/>
                <a:uFillTx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АМБУЛАТОРИЯЛЫҚ ДӘРІ-ДӘРМЕКПЕН ҚАМТАМАСЫЗ ЕТУ ТІЗБЕСІН ОҢТАЙЛАНДЫРУ</a:t>
            </a:r>
          </a:p>
        </p:txBody>
      </p:sp>
      <p:sp>
        <p:nvSpPr>
          <p:cNvPr id="45" name="Google Shape;396;p45">
            <a:extLst>
              <a:ext uri="{FF2B5EF4-FFF2-40B4-BE49-F238E27FC236}">
                <a16:creationId xmlns:a16="http://schemas.microsoft.com/office/drawing/2014/main" id="{C321B8D5-2AFE-9182-68D7-53DB9C7C43DC}"/>
              </a:ext>
            </a:extLst>
          </p:cNvPr>
          <p:cNvSpPr/>
          <p:nvPr/>
        </p:nvSpPr>
        <p:spPr>
          <a:xfrm rot="-5400000">
            <a:off x="2568801" y="3788328"/>
            <a:ext cx="445500" cy="335100"/>
          </a:xfrm>
          <a:prstGeom prst="downArrow">
            <a:avLst>
              <a:gd name="adj1" fmla="val 50000"/>
              <a:gd name="adj2" fmla="val 40013"/>
            </a:avLst>
          </a:prstGeom>
          <a:solidFill>
            <a:srgbClr val="C00000"/>
          </a:solidFill>
          <a:ln w="25400" cap="flat" cmpd="sng">
            <a:solidFill>
              <a:srgbClr val="C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</a:pPr>
            <a:endParaRPr sz="1050" b="0" i="0" u="none" strike="noStrike" cap="none">
              <a:solidFill>
                <a:srgbClr val="C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6" name="Google Shape;397;p45">
            <a:extLst>
              <a:ext uri="{FF2B5EF4-FFF2-40B4-BE49-F238E27FC236}">
                <a16:creationId xmlns:a16="http://schemas.microsoft.com/office/drawing/2014/main" id="{1EC96996-B0AB-DDC9-459B-316F18A829E2}"/>
              </a:ext>
            </a:extLst>
          </p:cNvPr>
          <p:cNvSpPr txBox="1">
            <a:spLocks/>
          </p:cNvSpPr>
          <p:nvPr/>
        </p:nvSpPr>
        <p:spPr>
          <a:xfrm>
            <a:off x="2975223" y="1505586"/>
            <a:ext cx="5181359" cy="5273165"/>
          </a:xfrm>
          <a:prstGeom prst="rect">
            <a:avLst/>
          </a:prstGeom>
          <a:ln>
            <a:solidFill>
              <a:srgbClr val="C00000"/>
            </a:solidFill>
            <a:headEnd type="none" w="sm" len="sm"/>
            <a:tailEnd type="none" w="sm" len="sm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45700" rIns="91425" bIns="45700" anchor="t" anchorCtr="0">
            <a:noAutofit/>
          </a:bodyPr>
          <a:lstStyle>
            <a:lvl1pPr>
              <a:defRPr>
                <a:latin typeface="+mj-lt"/>
                <a:ea typeface="+mj-ea"/>
                <a:cs typeface="+mj-cs"/>
              </a:defRPr>
            </a:lvl1pPr>
          </a:lstStyle>
          <a:p>
            <a:pPr marL="393700" indent="-228600" algn="l" rtl="0" eaLnBrk="1" fontAlgn="t" latinLnBrk="0" hangingPunct="1">
              <a:spcBef>
                <a:spcPts val="0"/>
              </a:spcBef>
              <a:spcAft>
                <a:spcPts val="0"/>
              </a:spcAft>
              <a:buClr>
                <a:srgbClr val="001F5F"/>
              </a:buClr>
              <a:buSzPts val="1000"/>
              <a:buAutoNum type="arabicPeriod"/>
            </a:pPr>
            <a:r>
              <a:rPr lang="ru-RU" sz="1050" b="1" dirty="0" err="1">
                <a:solidFill>
                  <a:srgbClr val="001F5F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Ауруханадан</a:t>
            </a:r>
            <a:r>
              <a:rPr lang="ru-RU" sz="1050" b="1" dirty="0">
                <a:solidFill>
                  <a:srgbClr val="001F5F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ru-RU" sz="1050" b="1" dirty="0" err="1">
                <a:solidFill>
                  <a:srgbClr val="001F5F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тыс</a:t>
            </a:r>
            <a:r>
              <a:rPr lang="ru-RU" sz="1050" b="1" dirty="0">
                <a:solidFill>
                  <a:srgbClr val="001F5F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пневмония</a:t>
            </a:r>
          </a:p>
          <a:p>
            <a:pPr marL="165100" algn="l" rtl="0" eaLnBrk="1" fontAlgn="t" latinLnBrk="0" hangingPunct="1">
              <a:spcBef>
                <a:spcPts val="0"/>
              </a:spcBef>
              <a:spcAft>
                <a:spcPts val="0"/>
              </a:spcAft>
              <a:buClr>
                <a:srgbClr val="001F5F"/>
              </a:buClr>
              <a:buSzPts val="1000"/>
            </a:pPr>
            <a:r>
              <a:rPr lang="ru-RU" sz="1050" b="1" dirty="0">
                <a:solidFill>
                  <a:srgbClr val="001F5F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2,3 </a:t>
            </a:r>
            <a:r>
              <a:rPr lang="ru-RU" sz="1050" b="1" dirty="0" err="1">
                <a:solidFill>
                  <a:srgbClr val="001F5F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Гастроэзофагальды</a:t>
            </a:r>
            <a:r>
              <a:rPr lang="ru-RU" sz="1050" b="1" dirty="0">
                <a:solidFill>
                  <a:srgbClr val="001F5F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рефлюкс </a:t>
            </a:r>
            <a:r>
              <a:rPr lang="ru-RU" sz="1050" b="1" dirty="0" err="1">
                <a:solidFill>
                  <a:srgbClr val="001F5F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ауруы</a:t>
            </a:r>
            <a:r>
              <a:rPr lang="ru-RU" sz="1050" b="1" dirty="0">
                <a:solidFill>
                  <a:srgbClr val="001F5F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(</a:t>
            </a:r>
            <a:r>
              <a:rPr lang="kk-KZ" sz="1050" b="1" dirty="0">
                <a:solidFill>
                  <a:srgbClr val="001F5F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ересектер</a:t>
            </a:r>
            <a:r>
              <a:rPr lang="en-US" sz="1050" b="1" dirty="0">
                <a:solidFill>
                  <a:srgbClr val="001F5F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ru-RU" sz="1050" b="1" dirty="0" err="1">
                <a:solidFill>
                  <a:srgbClr val="001F5F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және</a:t>
            </a:r>
            <a:r>
              <a:rPr lang="ru-RU" sz="1050" b="1" dirty="0">
                <a:solidFill>
                  <a:srgbClr val="001F5F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ru-RU" sz="1050" b="1" dirty="0" err="1">
                <a:solidFill>
                  <a:srgbClr val="001F5F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балалар</a:t>
            </a:r>
            <a:r>
              <a:rPr lang="ru-RU" sz="1050" b="1" dirty="0">
                <a:solidFill>
                  <a:srgbClr val="001F5F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)</a:t>
            </a:r>
          </a:p>
          <a:p>
            <a:pPr marL="165100" algn="l" rtl="0" eaLnBrk="1" fontAlgn="t" latinLnBrk="0" hangingPunct="1">
              <a:spcBef>
                <a:spcPts val="0"/>
              </a:spcBef>
              <a:spcAft>
                <a:spcPts val="0"/>
              </a:spcAft>
              <a:buClr>
                <a:srgbClr val="001F5F"/>
              </a:buClr>
              <a:buSzPts val="1000"/>
            </a:pPr>
            <a:r>
              <a:rPr lang="ru-RU" sz="1050" b="1" dirty="0">
                <a:solidFill>
                  <a:srgbClr val="001F5F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4. Бас </a:t>
            </a:r>
            <a:r>
              <a:rPr lang="ru-RU" sz="1050" b="1" dirty="0" err="1">
                <a:solidFill>
                  <a:srgbClr val="001F5F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сүйек</a:t>
            </a:r>
            <a:r>
              <a:rPr lang="ru-RU" sz="1050" b="1" dirty="0">
                <a:solidFill>
                  <a:srgbClr val="001F5F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ru-RU" sz="1050" b="1" dirty="0" err="1">
                <a:solidFill>
                  <a:srgbClr val="001F5F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нервтерінің</a:t>
            </a:r>
            <a:r>
              <a:rPr lang="ru-RU" sz="1050" b="1" dirty="0">
                <a:solidFill>
                  <a:srgbClr val="001F5F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ru-RU" sz="1050" b="1" dirty="0" err="1">
                <a:solidFill>
                  <a:srgbClr val="001F5F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зақымдануы</a:t>
            </a:r>
            <a:endParaRPr lang="ru-RU" sz="1050" b="1" dirty="0">
              <a:solidFill>
                <a:srgbClr val="001F5F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marL="165100" algn="l" rtl="0" eaLnBrk="1" fontAlgn="t" latinLnBrk="0" hangingPunct="1">
              <a:spcBef>
                <a:spcPts val="0"/>
              </a:spcBef>
              <a:spcAft>
                <a:spcPts val="0"/>
              </a:spcAft>
              <a:buClr>
                <a:srgbClr val="001F5F"/>
              </a:buClr>
              <a:buSzPts val="1000"/>
            </a:pPr>
            <a:r>
              <a:rPr lang="ru-RU" sz="1050" b="1" dirty="0">
                <a:solidFill>
                  <a:srgbClr val="001F5F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5. </a:t>
            </a:r>
            <a:r>
              <a:rPr lang="ru-RU" sz="1050" b="1" dirty="0" err="1">
                <a:solidFill>
                  <a:srgbClr val="001F5F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Жедел</a:t>
            </a:r>
            <a:r>
              <a:rPr lang="ru-RU" sz="1050" b="1" dirty="0">
                <a:solidFill>
                  <a:srgbClr val="001F5F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/ </a:t>
            </a:r>
            <a:r>
              <a:rPr lang="ru-RU" sz="1050" b="1" dirty="0" err="1">
                <a:solidFill>
                  <a:srgbClr val="001F5F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созылмалы</a:t>
            </a:r>
            <a:r>
              <a:rPr lang="ru-RU" sz="1050" b="1" dirty="0">
                <a:solidFill>
                  <a:srgbClr val="001F5F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синусит</a:t>
            </a:r>
          </a:p>
          <a:p>
            <a:pPr marL="165100" algn="l" rtl="0" eaLnBrk="1" fontAlgn="t" latinLnBrk="0" hangingPunct="1">
              <a:spcBef>
                <a:spcPts val="0"/>
              </a:spcBef>
              <a:spcAft>
                <a:spcPts val="0"/>
              </a:spcAft>
              <a:buClr>
                <a:srgbClr val="001F5F"/>
              </a:buClr>
              <a:buSzPts val="1000"/>
            </a:pPr>
            <a:r>
              <a:rPr lang="ru-RU" sz="1050" b="1" dirty="0">
                <a:solidFill>
                  <a:srgbClr val="001F5F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6. </a:t>
            </a:r>
            <a:r>
              <a:rPr lang="ru-RU" sz="1050" b="1" dirty="0" err="1">
                <a:solidFill>
                  <a:srgbClr val="001F5F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Жедел</a:t>
            </a:r>
            <a:r>
              <a:rPr lang="ru-RU" sz="1050" b="1" dirty="0">
                <a:solidFill>
                  <a:srgbClr val="001F5F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/ </a:t>
            </a:r>
            <a:r>
              <a:rPr lang="ru-RU" sz="1050" b="1" dirty="0" err="1">
                <a:solidFill>
                  <a:srgbClr val="001F5F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созылмалы</a:t>
            </a:r>
            <a:r>
              <a:rPr lang="ru-RU" sz="1050" b="1" dirty="0">
                <a:solidFill>
                  <a:srgbClr val="001F5F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ru-RU" sz="1050" b="1" dirty="0" err="1">
                <a:solidFill>
                  <a:srgbClr val="001F5F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іріңді</a:t>
            </a:r>
            <a:r>
              <a:rPr lang="ru-RU" sz="1050" b="1" dirty="0">
                <a:solidFill>
                  <a:srgbClr val="001F5F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отит</a:t>
            </a:r>
          </a:p>
          <a:p>
            <a:pPr marL="165100" algn="l" rtl="0" eaLnBrk="1" fontAlgn="t" latinLnBrk="0" hangingPunct="1">
              <a:spcBef>
                <a:spcPts val="0"/>
              </a:spcBef>
              <a:spcAft>
                <a:spcPts val="0"/>
              </a:spcAft>
              <a:buClr>
                <a:srgbClr val="001F5F"/>
              </a:buClr>
              <a:buSzPts val="1000"/>
            </a:pPr>
            <a:r>
              <a:rPr lang="ru-RU" sz="1050" b="1" dirty="0">
                <a:solidFill>
                  <a:srgbClr val="001F5F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7. </a:t>
            </a:r>
            <a:r>
              <a:rPr lang="ru-RU" sz="1050" b="1" dirty="0" err="1">
                <a:solidFill>
                  <a:srgbClr val="001F5F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Жедел</a:t>
            </a:r>
            <a:r>
              <a:rPr lang="ru-RU" sz="1050" b="1" dirty="0">
                <a:solidFill>
                  <a:srgbClr val="001F5F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/ </a:t>
            </a:r>
            <a:r>
              <a:rPr lang="ru-RU" sz="1050" b="1" dirty="0" err="1">
                <a:solidFill>
                  <a:srgbClr val="001F5F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созылмалы</a:t>
            </a:r>
            <a:r>
              <a:rPr lang="ru-RU" sz="1050" b="1" dirty="0">
                <a:solidFill>
                  <a:srgbClr val="001F5F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кератит</a:t>
            </a:r>
          </a:p>
          <a:p>
            <a:pPr marL="165100" algn="l" rtl="0" eaLnBrk="1" fontAlgn="t" latinLnBrk="0" hangingPunct="1">
              <a:spcBef>
                <a:spcPts val="0"/>
              </a:spcBef>
              <a:spcAft>
                <a:spcPts val="0"/>
              </a:spcAft>
              <a:buClr>
                <a:srgbClr val="001F5F"/>
              </a:buClr>
              <a:buSzPts val="1000"/>
            </a:pPr>
            <a:r>
              <a:rPr lang="ru-RU" sz="1050" b="1" dirty="0">
                <a:solidFill>
                  <a:srgbClr val="001F5F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8. </a:t>
            </a:r>
            <a:r>
              <a:rPr lang="ru-RU" sz="1050" b="1" dirty="0" err="1">
                <a:solidFill>
                  <a:srgbClr val="001F5F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Жедел</a:t>
            </a:r>
            <a:r>
              <a:rPr lang="ru-RU" sz="1050" b="1" dirty="0">
                <a:solidFill>
                  <a:srgbClr val="001F5F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/ </a:t>
            </a:r>
            <a:r>
              <a:rPr lang="ru-RU" sz="1050" b="1" dirty="0" err="1">
                <a:solidFill>
                  <a:srgbClr val="001F5F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созылмалы</a:t>
            </a:r>
            <a:r>
              <a:rPr lang="ru-RU" sz="1050" b="1" dirty="0">
                <a:solidFill>
                  <a:srgbClr val="001F5F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блефарит / конъюнктивит / иридоциклит</a:t>
            </a:r>
          </a:p>
          <a:p>
            <a:pPr marL="165100" algn="l" rtl="0" eaLnBrk="1" fontAlgn="t" latinLnBrk="0" hangingPunct="1">
              <a:spcBef>
                <a:spcPts val="0"/>
              </a:spcBef>
              <a:spcAft>
                <a:spcPts val="0"/>
              </a:spcAft>
              <a:buClr>
                <a:srgbClr val="001F5F"/>
              </a:buClr>
              <a:buSzPts val="1000"/>
            </a:pPr>
            <a:r>
              <a:rPr lang="ru-RU" sz="1050" b="1" dirty="0">
                <a:solidFill>
                  <a:srgbClr val="001F5F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9. Эритема </a:t>
            </a:r>
            <a:r>
              <a:rPr lang="ru-RU" sz="1050" b="1" dirty="0" err="1">
                <a:solidFill>
                  <a:srgbClr val="001F5F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көп</a:t>
            </a:r>
            <a:r>
              <a:rPr lang="ru-RU" sz="1050" b="1" dirty="0">
                <a:solidFill>
                  <a:srgbClr val="001F5F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ru-RU" sz="1050" b="1" dirty="0" err="1">
                <a:solidFill>
                  <a:srgbClr val="001F5F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формалы</a:t>
            </a:r>
            <a:endParaRPr lang="ru-RU" sz="1050" b="1" dirty="0">
              <a:solidFill>
                <a:srgbClr val="001F5F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marL="165100" algn="l" rtl="0" eaLnBrk="1" fontAlgn="t" latinLnBrk="0" hangingPunct="1">
              <a:spcBef>
                <a:spcPts val="0"/>
              </a:spcBef>
              <a:spcAft>
                <a:spcPts val="0"/>
              </a:spcAft>
              <a:buClr>
                <a:srgbClr val="001F5F"/>
              </a:buClr>
              <a:buSzPts val="1000"/>
            </a:pPr>
            <a:r>
              <a:rPr lang="ru-RU" sz="1050" b="1" dirty="0">
                <a:solidFill>
                  <a:srgbClr val="001F5F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10. </a:t>
            </a:r>
            <a:r>
              <a:rPr lang="ru-RU" sz="1050" b="1" dirty="0" err="1">
                <a:solidFill>
                  <a:srgbClr val="001F5F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Қуық</a:t>
            </a:r>
            <a:r>
              <a:rPr lang="ru-RU" sz="1050" b="1" dirty="0">
                <a:solidFill>
                  <a:srgbClr val="001F5F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ru-RU" sz="1050" b="1" dirty="0" err="1">
                <a:solidFill>
                  <a:srgbClr val="001F5F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асты</a:t>
            </a:r>
            <a:r>
              <a:rPr lang="ru-RU" sz="1050" b="1" dirty="0">
                <a:solidFill>
                  <a:srgbClr val="001F5F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ru-RU" sz="1050" b="1" dirty="0" err="1">
                <a:solidFill>
                  <a:srgbClr val="001F5F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безінің</a:t>
            </a:r>
            <a:r>
              <a:rPr lang="ru-RU" sz="1050" b="1" dirty="0">
                <a:solidFill>
                  <a:srgbClr val="001F5F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ru-RU" sz="1050" b="1" dirty="0" err="1">
                <a:solidFill>
                  <a:srgbClr val="001F5F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гиперплазиясы</a:t>
            </a:r>
            <a:endParaRPr lang="ru-RU" sz="1050" b="1" dirty="0">
              <a:solidFill>
                <a:srgbClr val="001F5F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marL="165100" algn="l" rtl="0" eaLnBrk="1" fontAlgn="t" latinLnBrk="0" hangingPunct="1">
              <a:spcBef>
                <a:spcPts val="0"/>
              </a:spcBef>
              <a:spcAft>
                <a:spcPts val="0"/>
              </a:spcAft>
              <a:buClr>
                <a:srgbClr val="001F5F"/>
              </a:buClr>
              <a:buSzPts val="1000"/>
            </a:pPr>
            <a:r>
              <a:rPr lang="ru-RU" sz="1050" b="1" dirty="0">
                <a:solidFill>
                  <a:srgbClr val="001F5F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11. </a:t>
            </a:r>
            <a:r>
              <a:rPr lang="ru-RU" sz="1050" b="1" dirty="0" err="1">
                <a:solidFill>
                  <a:srgbClr val="001F5F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Сүт</a:t>
            </a:r>
            <a:r>
              <a:rPr lang="ru-RU" sz="1050" b="1" dirty="0">
                <a:solidFill>
                  <a:srgbClr val="001F5F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ru-RU" sz="1050" b="1" dirty="0" err="1">
                <a:solidFill>
                  <a:srgbClr val="001F5F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безінің</a:t>
            </a:r>
            <a:r>
              <a:rPr lang="ru-RU" sz="1050" b="1" dirty="0">
                <a:solidFill>
                  <a:srgbClr val="001F5F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ru-RU" sz="1050" b="1" dirty="0" err="1">
                <a:solidFill>
                  <a:srgbClr val="001F5F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қатерсіз</a:t>
            </a:r>
            <a:r>
              <a:rPr lang="ru-RU" sz="1050" b="1" dirty="0">
                <a:solidFill>
                  <a:srgbClr val="001F5F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ru-RU" sz="1050" b="1" dirty="0" err="1">
                <a:solidFill>
                  <a:srgbClr val="001F5F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дисплазиясы</a:t>
            </a:r>
            <a:endParaRPr lang="ru-RU" sz="1050" b="1" dirty="0">
              <a:solidFill>
                <a:srgbClr val="001F5F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marL="165100" algn="l" rtl="0" eaLnBrk="1" fontAlgn="t" latinLnBrk="0" hangingPunct="1">
              <a:spcBef>
                <a:spcPts val="0"/>
              </a:spcBef>
              <a:spcAft>
                <a:spcPts val="0"/>
              </a:spcAft>
              <a:buClr>
                <a:srgbClr val="001F5F"/>
              </a:buClr>
              <a:buSzPts val="1000"/>
            </a:pPr>
            <a:r>
              <a:rPr lang="ru-RU" sz="1050" b="1" dirty="0">
                <a:solidFill>
                  <a:srgbClr val="001F5F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12. Эндометриоз</a:t>
            </a:r>
          </a:p>
          <a:p>
            <a:pPr marL="165100" algn="l" rtl="0" eaLnBrk="1" fontAlgn="t" latinLnBrk="0" hangingPunct="1">
              <a:spcBef>
                <a:spcPts val="0"/>
              </a:spcBef>
              <a:spcAft>
                <a:spcPts val="0"/>
              </a:spcAft>
              <a:buClr>
                <a:srgbClr val="001F5F"/>
              </a:buClr>
              <a:buSzPts val="1000"/>
            </a:pPr>
            <a:r>
              <a:rPr lang="ru-RU" sz="1050" b="1" dirty="0">
                <a:solidFill>
                  <a:srgbClr val="001F5F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13. </a:t>
            </a:r>
            <a:r>
              <a:rPr lang="ru-RU" sz="1050" b="1" dirty="0" err="1">
                <a:solidFill>
                  <a:srgbClr val="001F5F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Несеп-жыныс</a:t>
            </a:r>
            <a:r>
              <a:rPr lang="ru-RU" sz="1050" b="1" dirty="0">
                <a:solidFill>
                  <a:srgbClr val="001F5F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ru-RU" sz="1050" b="1" dirty="0" err="1">
                <a:solidFill>
                  <a:srgbClr val="001F5F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жүйесінің</a:t>
            </a:r>
            <a:r>
              <a:rPr lang="ru-RU" sz="1050" b="1" dirty="0">
                <a:solidFill>
                  <a:srgbClr val="001F5F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ru-RU" sz="1050" b="1" dirty="0" err="1">
                <a:solidFill>
                  <a:srgbClr val="001F5F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созылмалы</a:t>
            </a:r>
            <a:r>
              <a:rPr lang="ru-RU" sz="1050" b="1" dirty="0">
                <a:solidFill>
                  <a:srgbClr val="001F5F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ru-RU" sz="1050" b="1" dirty="0" err="1">
                <a:solidFill>
                  <a:srgbClr val="001F5F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инфекциялары</a:t>
            </a:r>
            <a:endParaRPr lang="ru-RU" sz="1050" b="1" dirty="0">
              <a:solidFill>
                <a:srgbClr val="001F5F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marL="165100" algn="l" rtl="0" eaLnBrk="1" fontAlgn="t" latinLnBrk="0" hangingPunct="1">
              <a:spcBef>
                <a:spcPts val="0"/>
              </a:spcBef>
              <a:spcAft>
                <a:spcPts val="0"/>
              </a:spcAft>
              <a:buClr>
                <a:srgbClr val="001F5F"/>
              </a:buClr>
              <a:buSzPts val="1000"/>
            </a:pPr>
            <a:r>
              <a:rPr lang="ru-RU" sz="1050" b="1" dirty="0">
                <a:solidFill>
                  <a:srgbClr val="001F5F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14. Гастрит </a:t>
            </a:r>
            <a:r>
              <a:rPr lang="ru-RU" sz="1050" b="1" dirty="0" err="1">
                <a:solidFill>
                  <a:srgbClr val="001F5F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және</a:t>
            </a:r>
            <a:r>
              <a:rPr lang="ru-RU" sz="1050" b="1" dirty="0">
                <a:solidFill>
                  <a:srgbClr val="001F5F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дуоденит</a:t>
            </a:r>
          </a:p>
          <a:p>
            <a:pPr marL="165100" algn="l" rtl="0" eaLnBrk="1" fontAlgn="t" latinLnBrk="0" hangingPunct="1">
              <a:spcBef>
                <a:spcPts val="0"/>
              </a:spcBef>
              <a:spcAft>
                <a:spcPts val="0"/>
              </a:spcAft>
              <a:buClr>
                <a:srgbClr val="001F5F"/>
              </a:buClr>
              <a:buSzPts val="1000"/>
            </a:pPr>
            <a:r>
              <a:rPr lang="ru-RU" sz="1050" b="1" dirty="0">
                <a:solidFill>
                  <a:srgbClr val="001F5F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15. </a:t>
            </a:r>
            <a:r>
              <a:rPr lang="ru-RU" sz="1050" b="1" dirty="0" err="1">
                <a:solidFill>
                  <a:srgbClr val="001F5F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Созылмалы</a:t>
            </a:r>
            <a:r>
              <a:rPr lang="ru-RU" sz="1050" b="1" dirty="0">
                <a:solidFill>
                  <a:srgbClr val="001F5F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панкреатит</a:t>
            </a:r>
          </a:p>
          <a:p>
            <a:pPr marL="165100" algn="l" rtl="0" eaLnBrk="1" fontAlgn="t" latinLnBrk="0" hangingPunct="1">
              <a:spcBef>
                <a:spcPts val="0"/>
              </a:spcBef>
              <a:spcAft>
                <a:spcPts val="0"/>
              </a:spcAft>
              <a:buClr>
                <a:srgbClr val="001F5F"/>
              </a:buClr>
              <a:buSzPts val="1000"/>
            </a:pPr>
            <a:r>
              <a:rPr lang="ru-RU" sz="1050" b="1" dirty="0">
                <a:solidFill>
                  <a:srgbClr val="001F5F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16. Холецистит / Холангит</a:t>
            </a:r>
          </a:p>
          <a:p>
            <a:pPr marL="165100" algn="l" rtl="0" eaLnBrk="1" fontAlgn="t" latinLnBrk="0" hangingPunct="1">
              <a:spcBef>
                <a:spcPts val="0"/>
              </a:spcBef>
              <a:spcAft>
                <a:spcPts val="0"/>
              </a:spcAft>
              <a:buClr>
                <a:srgbClr val="001F5F"/>
              </a:buClr>
              <a:buSzPts val="1000"/>
            </a:pPr>
            <a:r>
              <a:rPr lang="ru-RU" sz="1050" b="1" dirty="0">
                <a:solidFill>
                  <a:srgbClr val="001F5F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17. </a:t>
            </a:r>
            <a:r>
              <a:rPr lang="ru-RU" sz="1050" b="1" dirty="0" err="1">
                <a:solidFill>
                  <a:srgbClr val="001F5F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Өт</a:t>
            </a:r>
            <a:r>
              <a:rPr lang="ru-RU" sz="1050" b="1" dirty="0">
                <a:solidFill>
                  <a:srgbClr val="001F5F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ru-RU" sz="1050" b="1" dirty="0" err="1">
                <a:solidFill>
                  <a:srgbClr val="001F5F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тас</a:t>
            </a:r>
            <a:r>
              <a:rPr lang="ru-RU" sz="1050" b="1" dirty="0">
                <a:solidFill>
                  <a:srgbClr val="001F5F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ru-RU" sz="1050" b="1" dirty="0" err="1">
                <a:solidFill>
                  <a:srgbClr val="001F5F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ауруы</a:t>
            </a:r>
            <a:endParaRPr lang="ru-RU" sz="1050" b="1" dirty="0">
              <a:solidFill>
                <a:srgbClr val="001F5F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marL="165100" algn="l" rtl="0" eaLnBrk="1" fontAlgn="t" latinLnBrk="0" hangingPunct="1">
              <a:spcBef>
                <a:spcPts val="0"/>
              </a:spcBef>
              <a:spcAft>
                <a:spcPts val="0"/>
              </a:spcAft>
              <a:buClr>
                <a:srgbClr val="001F5F"/>
              </a:buClr>
              <a:buSzPts val="1000"/>
            </a:pPr>
            <a:r>
              <a:rPr lang="ru-RU" sz="1050" b="1" dirty="0">
                <a:solidFill>
                  <a:srgbClr val="001F5F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18. Мигрень</a:t>
            </a:r>
          </a:p>
          <a:p>
            <a:pPr marL="165100" algn="l" rtl="0" eaLnBrk="1" fontAlgn="t" latinLnBrk="0" hangingPunct="1">
              <a:spcBef>
                <a:spcPts val="0"/>
              </a:spcBef>
              <a:spcAft>
                <a:spcPts val="0"/>
              </a:spcAft>
              <a:buClr>
                <a:srgbClr val="001F5F"/>
              </a:buClr>
              <a:buSzPts val="1000"/>
            </a:pPr>
            <a:r>
              <a:rPr lang="ru-RU" sz="1050" b="1" dirty="0">
                <a:solidFill>
                  <a:srgbClr val="001F5F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19. </a:t>
            </a:r>
            <a:r>
              <a:rPr lang="ru-RU" sz="1050" b="1" dirty="0" err="1">
                <a:solidFill>
                  <a:srgbClr val="001F5F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Тригеминальды</a:t>
            </a:r>
            <a:r>
              <a:rPr lang="ru-RU" sz="1050" b="1" dirty="0">
                <a:solidFill>
                  <a:srgbClr val="001F5F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ru-RU" sz="1050" b="1" dirty="0" err="1">
                <a:solidFill>
                  <a:srgbClr val="001F5F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жүйке</a:t>
            </a:r>
            <a:r>
              <a:rPr lang="ru-RU" sz="1050" b="1" dirty="0">
                <a:solidFill>
                  <a:srgbClr val="001F5F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ru-RU" sz="1050" b="1" dirty="0" err="1">
                <a:solidFill>
                  <a:srgbClr val="001F5F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зақымдануы</a:t>
            </a:r>
            <a:endParaRPr lang="ru-RU" sz="1050" b="1" dirty="0">
              <a:solidFill>
                <a:srgbClr val="001F5F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marL="165100" algn="l" rtl="0" eaLnBrk="1" fontAlgn="t" latinLnBrk="0" hangingPunct="1">
              <a:spcBef>
                <a:spcPts val="0"/>
              </a:spcBef>
              <a:spcAft>
                <a:spcPts val="0"/>
              </a:spcAft>
              <a:buClr>
                <a:srgbClr val="001F5F"/>
              </a:buClr>
              <a:buSzPts val="1000"/>
            </a:pPr>
            <a:r>
              <a:rPr lang="ru-RU" sz="1050" b="1" dirty="0">
                <a:solidFill>
                  <a:srgbClr val="001F5F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20. Гастроэнтерит </a:t>
            </a:r>
            <a:r>
              <a:rPr lang="ru-RU" sz="1050" b="1" dirty="0" err="1">
                <a:solidFill>
                  <a:srgbClr val="001F5F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және</a:t>
            </a:r>
            <a:r>
              <a:rPr lang="ru-RU" sz="1050" b="1" dirty="0">
                <a:solidFill>
                  <a:srgbClr val="001F5F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ru-RU" sz="1050" b="1" dirty="0" err="1">
                <a:solidFill>
                  <a:srgbClr val="001F5F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инфекциялық</a:t>
            </a:r>
            <a:r>
              <a:rPr lang="ru-RU" sz="1050" b="1" dirty="0">
                <a:solidFill>
                  <a:srgbClr val="001F5F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ru-RU" sz="1050" b="1" dirty="0" err="1">
                <a:solidFill>
                  <a:srgbClr val="001F5F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шыққан</a:t>
            </a:r>
            <a:r>
              <a:rPr lang="ru-RU" sz="1050" b="1" dirty="0">
                <a:solidFill>
                  <a:srgbClr val="001F5F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колит</a:t>
            </a:r>
          </a:p>
          <a:p>
            <a:pPr marL="165100" algn="l" rtl="0" eaLnBrk="1" fontAlgn="t" latinLnBrk="0" hangingPunct="1">
              <a:spcBef>
                <a:spcPts val="0"/>
              </a:spcBef>
              <a:spcAft>
                <a:spcPts val="0"/>
              </a:spcAft>
              <a:buClr>
                <a:srgbClr val="001F5F"/>
              </a:buClr>
              <a:buSzPts val="1000"/>
            </a:pPr>
            <a:r>
              <a:rPr lang="ru-RU" sz="1050" b="1" dirty="0">
                <a:solidFill>
                  <a:srgbClr val="001F5F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21. </a:t>
            </a:r>
            <a:r>
              <a:rPr lang="ru-RU" sz="1050" b="1" dirty="0" err="1">
                <a:solidFill>
                  <a:srgbClr val="001F5F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Желшешек</a:t>
            </a:r>
            <a:endParaRPr lang="ru-RU" sz="1050" b="1" dirty="0">
              <a:solidFill>
                <a:srgbClr val="001F5F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marL="165100" algn="l" rtl="0" eaLnBrk="1" fontAlgn="t" latinLnBrk="0" hangingPunct="1">
              <a:spcBef>
                <a:spcPts val="0"/>
              </a:spcBef>
              <a:spcAft>
                <a:spcPts val="0"/>
              </a:spcAft>
              <a:buClr>
                <a:srgbClr val="001F5F"/>
              </a:buClr>
              <a:buSzPts val="1000"/>
            </a:pPr>
            <a:r>
              <a:rPr lang="ru-RU" sz="1050" b="1" dirty="0">
                <a:solidFill>
                  <a:srgbClr val="001F5F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22. Герпес </a:t>
            </a:r>
            <a:r>
              <a:rPr lang="ru-RU" sz="1050" b="1" dirty="0" err="1">
                <a:solidFill>
                  <a:srgbClr val="001F5F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вирусынан</a:t>
            </a:r>
            <a:r>
              <a:rPr lang="ru-RU" sz="1050" b="1" dirty="0">
                <a:solidFill>
                  <a:srgbClr val="001F5F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ru-RU" sz="1050" b="1" dirty="0" err="1">
                <a:solidFill>
                  <a:srgbClr val="001F5F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туындаған</a:t>
            </a:r>
            <a:r>
              <a:rPr lang="ru-RU" sz="1050" b="1" dirty="0">
                <a:solidFill>
                  <a:srgbClr val="001F5F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ru-RU" sz="1050" b="1" dirty="0" err="1">
                <a:solidFill>
                  <a:srgbClr val="001F5F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инфекциялар</a:t>
            </a:r>
            <a:r>
              <a:rPr lang="ru-RU" sz="1050" b="1" dirty="0">
                <a:solidFill>
                  <a:srgbClr val="001F5F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/ </a:t>
            </a:r>
            <a:r>
              <a:rPr lang="ru-RU" sz="1050" b="1" dirty="0" err="1">
                <a:solidFill>
                  <a:srgbClr val="001F5F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шингл</a:t>
            </a:r>
            <a:endParaRPr lang="ru-RU" sz="1050" b="1" dirty="0">
              <a:solidFill>
                <a:srgbClr val="001F5F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marL="165100" algn="l" rtl="0" eaLnBrk="1" fontAlgn="t" latinLnBrk="0" hangingPunct="1">
              <a:spcBef>
                <a:spcPts val="0"/>
              </a:spcBef>
              <a:spcAft>
                <a:spcPts val="0"/>
              </a:spcAft>
              <a:buClr>
                <a:srgbClr val="001F5F"/>
              </a:buClr>
              <a:buSzPts val="1000"/>
            </a:pPr>
            <a:r>
              <a:rPr lang="ru-RU" sz="1050" b="1" dirty="0">
                <a:solidFill>
                  <a:srgbClr val="001F5F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23. Амебиаз, Лямблиоз, Лямблиоз, Трихомониаз</a:t>
            </a:r>
          </a:p>
          <a:p>
            <a:pPr marL="165100" algn="l" rtl="0" eaLnBrk="1" fontAlgn="t" latinLnBrk="0" hangingPunct="1">
              <a:spcBef>
                <a:spcPts val="0"/>
              </a:spcBef>
              <a:spcAft>
                <a:spcPts val="0"/>
              </a:spcAft>
              <a:buClr>
                <a:srgbClr val="001F5F"/>
              </a:buClr>
              <a:buSzPts val="1000"/>
            </a:pPr>
            <a:r>
              <a:rPr lang="ru-RU" sz="1050" b="1" dirty="0">
                <a:solidFill>
                  <a:srgbClr val="001F5F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24. Аскаридоз Энтеробиоз Анкилостомидоз</a:t>
            </a:r>
          </a:p>
          <a:p>
            <a:pPr marL="165100" algn="l" rtl="0" eaLnBrk="1" fontAlgn="t" latinLnBrk="0" hangingPunct="1">
              <a:spcBef>
                <a:spcPts val="0"/>
              </a:spcBef>
              <a:spcAft>
                <a:spcPts val="0"/>
              </a:spcAft>
              <a:buClr>
                <a:srgbClr val="001F5F"/>
              </a:buClr>
              <a:buSzPts val="1000"/>
            </a:pPr>
            <a:r>
              <a:rPr lang="ru-RU" sz="1050" b="1" dirty="0">
                <a:solidFill>
                  <a:srgbClr val="001F5F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25. </a:t>
            </a:r>
            <a:r>
              <a:rPr lang="ru-RU" sz="1050" b="1" dirty="0" err="1">
                <a:solidFill>
                  <a:srgbClr val="001F5F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Есту</a:t>
            </a:r>
            <a:r>
              <a:rPr lang="ru-RU" sz="1050" b="1" dirty="0">
                <a:solidFill>
                  <a:srgbClr val="001F5F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ru-RU" sz="1050" b="1" dirty="0" err="1">
                <a:solidFill>
                  <a:srgbClr val="001F5F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органдарының</a:t>
            </a:r>
            <a:r>
              <a:rPr lang="ru-RU" sz="1050" b="1" dirty="0">
                <a:solidFill>
                  <a:srgbClr val="001F5F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ru-RU" sz="1050" b="1" dirty="0" err="1">
                <a:solidFill>
                  <a:srgbClr val="001F5F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қабыну</a:t>
            </a:r>
            <a:r>
              <a:rPr lang="ru-RU" sz="1050" b="1" dirty="0">
                <a:solidFill>
                  <a:srgbClr val="001F5F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ru-RU" sz="1050" b="1" dirty="0" err="1">
                <a:solidFill>
                  <a:srgbClr val="001F5F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аурулары</a:t>
            </a:r>
            <a:endParaRPr lang="ru-RU" sz="1050" b="1" dirty="0">
              <a:solidFill>
                <a:srgbClr val="001F5F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marL="165100" algn="l" rtl="0" eaLnBrk="1" fontAlgn="t" latinLnBrk="0" hangingPunct="1">
              <a:spcBef>
                <a:spcPts val="0"/>
              </a:spcBef>
              <a:spcAft>
                <a:spcPts val="0"/>
              </a:spcAft>
              <a:buClr>
                <a:srgbClr val="001F5F"/>
              </a:buClr>
              <a:buSzPts val="1000"/>
            </a:pPr>
            <a:r>
              <a:rPr lang="ru-RU" sz="1050" b="1" dirty="0">
                <a:solidFill>
                  <a:srgbClr val="001F5F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26. </a:t>
            </a:r>
            <a:r>
              <a:rPr lang="ru-RU" sz="1050" b="1" dirty="0" err="1">
                <a:solidFill>
                  <a:srgbClr val="001F5F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Есекжем</a:t>
            </a:r>
            <a:r>
              <a:rPr lang="ru-RU" sz="1050" b="1" dirty="0">
                <a:solidFill>
                  <a:srgbClr val="001F5F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ru-RU" sz="1050" b="1" dirty="0" err="1">
                <a:solidFill>
                  <a:srgbClr val="001F5F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және</a:t>
            </a:r>
            <a:r>
              <a:rPr lang="ru-RU" sz="1050" b="1" dirty="0">
                <a:solidFill>
                  <a:srgbClr val="001F5F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эритема, </a:t>
            </a:r>
            <a:r>
              <a:rPr lang="ru-RU" sz="1050" b="1" dirty="0" err="1">
                <a:solidFill>
                  <a:srgbClr val="001F5F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Ангиоэдема</a:t>
            </a:r>
            <a:endParaRPr lang="ru-RU" sz="1050" b="1" dirty="0">
              <a:solidFill>
                <a:srgbClr val="001F5F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marL="165100" algn="l" rtl="0" eaLnBrk="1" fontAlgn="t" latinLnBrk="0" hangingPunct="1">
              <a:spcBef>
                <a:spcPts val="0"/>
              </a:spcBef>
              <a:spcAft>
                <a:spcPts val="0"/>
              </a:spcAft>
              <a:buClr>
                <a:srgbClr val="001F5F"/>
              </a:buClr>
              <a:buSzPts val="1000"/>
            </a:pPr>
            <a:r>
              <a:rPr lang="ru-RU" sz="1050" b="1" dirty="0">
                <a:solidFill>
                  <a:srgbClr val="001F5F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27. </a:t>
            </a:r>
            <a:r>
              <a:rPr lang="ru-RU" sz="1050" b="1" dirty="0" err="1">
                <a:solidFill>
                  <a:srgbClr val="001F5F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Тері</a:t>
            </a:r>
            <a:r>
              <a:rPr lang="ru-RU" sz="1050" b="1" dirty="0">
                <a:solidFill>
                  <a:srgbClr val="001F5F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ru-RU" sz="1050" b="1" dirty="0" err="1">
                <a:solidFill>
                  <a:srgbClr val="001F5F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және</a:t>
            </a:r>
            <a:r>
              <a:rPr lang="ru-RU" sz="1050" b="1" dirty="0">
                <a:solidFill>
                  <a:srgbClr val="001F5F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ru-RU" sz="1050" b="1" dirty="0" err="1">
                <a:solidFill>
                  <a:srgbClr val="001F5F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тері</a:t>
            </a:r>
            <a:r>
              <a:rPr lang="ru-RU" sz="1050" b="1" dirty="0">
                <a:solidFill>
                  <a:srgbClr val="001F5F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ru-RU" sz="1050" b="1" dirty="0" err="1">
                <a:solidFill>
                  <a:srgbClr val="001F5F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астындағы</a:t>
            </a:r>
            <a:r>
              <a:rPr lang="ru-RU" sz="1050" b="1" dirty="0">
                <a:solidFill>
                  <a:srgbClr val="001F5F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ru-RU" sz="1050" b="1" dirty="0" err="1">
                <a:solidFill>
                  <a:srgbClr val="001F5F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тіндердің</a:t>
            </a:r>
            <a:r>
              <a:rPr lang="ru-RU" sz="1050" b="1" dirty="0">
                <a:solidFill>
                  <a:srgbClr val="001F5F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ru-RU" sz="1050" b="1" dirty="0" err="1">
                <a:solidFill>
                  <a:srgbClr val="001F5F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инфекциясы</a:t>
            </a:r>
            <a:endParaRPr lang="ru-RU" sz="1050" b="1" dirty="0">
              <a:solidFill>
                <a:srgbClr val="001F5F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marL="165100" algn="l" rtl="0" eaLnBrk="1" fontAlgn="t" latinLnBrk="0" hangingPunct="1">
              <a:spcBef>
                <a:spcPts val="0"/>
              </a:spcBef>
              <a:spcAft>
                <a:spcPts val="0"/>
              </a:spcAft>
              <a:buClr>
                <a:srgbClr val="001F5F"/>
              </a:buClr>
              <a:buSzPts val="1000"/>
            </a:pPr>
            <a:r>
              <a:rPr lang="ru-RU" sz="1050" b="1" dirty="0">
                <a:solidFill>
                  <a:srgbClr val="001F5F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28. </a:t>
            </a:r>
            <a:r>
              <a:rPr lang="ru-RU" sz="1050" b="1" dirty="0" err="1">
                <a:solidFill>
                  <a:srgbClr val="001F5F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Жедел</a:t>
            </a:r>
            <a:r>
              <a:rPr lang="ru-RU" sz="1050" b="1" dirty="0">
                <a:solidFill>
                  <a:srgbClr val="001F5F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/ </a:t>
            </a:r>
            <a:r>
              <a:rPr lang="ru-RU" sz="1050" b="1" dirty="0" err="1">
                <a:solidFill>
                  <a:srgbClr val="001F5F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созылмалы</a:t>
            </a:r>
            <a:r>
              <a:rPr lang="ru-RU" sz="1050" b="1" dirty="0">
                <a:solidFill>
                  <a:srgbClr val="001F5F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ru-RU" sz="1050" b="1" dirty="0" err="1">
                <a:solidFill>
                  <a:srgbClr val="001F5F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тубулоинтерстициальды</a:t>
            </a:r>
            <a:r>
              <a:rPr lang="ru-RU" sz="1050" b="1" dirty="0">
                <a:solidFill>
                  <a:srgbClr val="001F5F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нефрит</a:t>
            </a:r>
          </a:p>
          <a:p>
            <a:pPr marL="165100" algn="l" rtl="0" eaLnBrk="1" fontAlgn="t" latinLnBrk="0" hangingPunct="1">
              <a:spcBef>
                <a:spcPts val="0"/>
              </a:spcBef>
              <a:spcAft>
                <a:spcPts val="0"/>
              </a:spcAft>
              <a:buClr>
                <a:srgbClr val="001F5F"/>
              </a:buClr>
              <a:buSzPts val="1000"/>
            </a:pPr>
            <a:r>
              <a:rPr lang="ru-RU" sz="1050" b="1" dirty="0">
                <a:solidFill>
                  <a:srgbClr val="001F5F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29. </a:t>
            </a:r>
            <a:r>
              <a:rPr lang="ru-RU" sz="1050" b="1" dirty="0" err="1">
                <a:solidFill>
                  <a:srgbClr val="001F5F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Зәр</a:t>
            </a:r>
            <a:r>
              <a:rPr lang="ru-RU" sz="1050" b="1" dirty="0">
                <a:solidFill>
                  <a:srgbClr val="001F5F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ru-RU" sz="1050" b="1" dirty="0" err="1">
                <a:solidFill>
                  <a:srgbClr val="001F5F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шығару</a:t>
            </a:r>
            <a:r>
              <a:rPr lang="ru-RU" sz="1050" b="1" dirty="0">
                <a:solidFill>
                  <a:srgbClr val="001F5F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ru-RU" sz="1050" b="1" dirty="0" err="1">
                <a:solidFill>
                  <a:srgbClr val="001F5F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жолдарының</a:t>
            </a:r>
            <a:r>
              <a:rPr lang="ru-RU" sz="1050" b="1" dirty="0">
                <a:solidFill>
                  <a:srgbClr val="001F5F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ru-RU" sz="1050" b="1" dirty="0" err="1">
                <a:solidFill>
                  <a:srgbClr val="001F5F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инфекциясы</a:t>
            </a:r>
            <a:r>
              <a:rPr lang="ru-RU" sz="1050" b="1" dirty="0">
                <a:solidFill>
                  <a:srgbClr val="001F5F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цистит Уретрит </a:t>
            </a:r>
            <a:r>
              <a:rPr lang="ru-RU" sz="1050" b="1" dirty="0" err="1">
                <a:solidFill>
                  <a:srgbClr val="001F5F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және</a:t>
            </a:r>
            <a:r>
              <a:rPr lang="ru-RU" sz="1050" b="1" dirty="0">
                <a:solidFill>
                  <a:srgbClr val="001F5F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ru-RU" sz="1050" b="1" dirty="0" err="1">
                <a:solidFill>
                  <a:srgbClr val="001F5F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уретральды</a:t>
            </a:r>
            <a:r>
              <a:rPr lang="ru-RU" sz="1050" b="1" dirty="0">
                <a:solidFill>
                  <a:srgbClr val="001F5F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синдром</a:t>
            </a:r>
          </a:p>
          <a:p>
            <a:pPr marL="165100" algn="l" rtl="0" eaLnBrk="1" fontAlgn="t" latinLnBrk="0" hangingPunct="1">
              <a:spcBef>
                <a:spcPts val="0"/>
              </a:spcBef>
              <a:spcAft>
                <a:spcPts val="0"/>
              </a:spcAft>
              <a:buClr>
                <a:srgbClr val="001F5F"/>
              </a:buClr>
              <a:buSzPts val="1000"/>
            </a:pPr>
            <a:r>
              <a:rPr lang="ru-RU" sz="1050" b="1" dirty="0">
                <a:solidFill>
                  <a:srgbClr val="001F5F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30. </a:t>
            </a:r>
            <a:r>
              <a:rPr lang="ru-RU" sz="1050" b="1" dirty="0" err="1">
                <a:solidFill>
                  <a:srgbClr val="001F5F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Несеп-жыныс</a:t>
            </a:r>
            <a:r>
              <a:rPr lang="ru-RU" sz="1050" b="1" dirty="0">
                <a:solidFill>
                  <a:srgbClr val="001F5F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ru-RU" sz="1050" b="1" dirty="0" err="1">
                <a:solidFill>
                  <a:srgbClr val="001F5F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мүшелерінің</a:t>
            </a:r>
            <a:r>
              <a:rPr lang="ru-RU" sz="1050" b="1" dirty="0">
                <a:solidFill>
                  <a:srgbClr val="001F5F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ru-RU" sz="1050" b="1" dirty="0" err="1">
                <a:solidFill>
                  <a:srgbClr val="001F5F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инфекциясы</a:t>
            </a:r>
            <a:endParaRPr lang="ru-RU" sz="1050" b="1" dirty="0">
              <a:solidFill>
                <a:srgbClr val="001F5F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marL="165100" algn="l" rtl="0" eaLnBrk="1" fontAlgn="t" latinLnBrk="0" hangingPunct="1">
              <a:spcBef>
                <a:spcPts val="0"/>
              </a:spcBef>
              <a:spcAft>
                <a:spcPts val="0"/>
              </a:spcAft>
              <a:buClr>
                <a:srgbClr val="001F5F"/>
              </a:buClr>
              <a:buSzPts val="1000"/>
            </a:pPr>
            <a:r>
              <a:rPr lang="ru-RU" sz="1050" b="1" dirty="0">
                <a:solidFill>
                  <a:srgbClr val="001F5F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31. Синусит / </a:t>
            </a:r>
            <a:r>
              <a:rPr lang="ru-RU" sz="1050" b="1" dirty="0" err="1">
                <a:solidFill>
                  <a:srgbClr val="001F5F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бадамша</a:t>
            </a:r>
            <a:r>
              <a:rPr lang="ru-RU" sz="1050" b="1" dirty="0">
                <a:solidFill>
                  <a:srgbClr val="001F5F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ru-RU" sz="1050" b="1" dirty="0" err="1">
                <a:solidFill>
                  <a:srgbClr val="001F5F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бездер</a:t>
            </a:r>
            <a:r>
              <a:rPr lang="ru-RU" sz="1050" b="1" dirty="0">
                <a:solidFill>
                  <a:srgbClr val="001F5F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мен </a:t>
            </a:r>
            <a:r>
              <a:rPr lang="ru-RU" sz="1050" b="1" dirty="0" err="1">
                <a:solidFill>
                  <a:srgbClr val="001F5F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аденоидтардың</a:t>
            </a:r>
            <a:r>
              <a:rPr lang="ru-RU" sz="1050" b="1" dirty="0">
                <a:solidFill>
                  <a:srgbClr val="001F5F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ru-RU" sz="1050" b="1" dirty="0" err="1">
                <a:solidFill>
                  <a:srgbClr val="001F5F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аурулары</a:t>
            </a:r>
            <a:r>
              <a:rPr lang="ru-RU" sz="1050" b="1" dirty="0">
                <a:solidFill>
                  <a:srgbClr val="001F5F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ru-RU" sz="1050" b="1" dirty="0" err="1">
                <a:solidFill>
                  <a:srgbClr val="001F5F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балалар</a:t>
            </a:r>
            <a:endParaRPr lang="ru-RU" sz="1050" b="1" dirty="0">
              <a:solidFill>
                <a:srgbClr val="001F5F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marL="165100" algn="l" rtl="0" eaLnBrk="1" fontAlgn="t" latinLnBrk="0" hangingPunct="1">
              <a:spcBef>
                <a:spcPts val="0"/>
              </a:spcBef>
              <a:spcAft>
                <a:spcPts val="0"/>
              </a:spcAft>
              <a:buClr>
                <a:srgbClr val="001F5F"/>
              </a:buClr>
              <a:buSzPts val="1000"/>
            </a:pPr>
            <a:r>
              <a:rPr lang="ru-RU" sz="1050" b="1" dirty="0">
                <a:solidFill>
                  <a:srgbClr val="001F5F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32. </a:t>
            </a:r>
            <a:r>
              <a:rPr lang="ru-RU" sz="1050" b="1" dirty="0" err="1">
                <a:solidFill>
                  <a:srgbClr val="001F5F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Асқазан</a:t>
            </a:r>
            <a:r>
              <a:rPr lang="ru-RU" sz="1050" b="1" dirty="0">
                <a:solidFill>
                  <a:srgbClr val="001F5F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ru-RU" sz="1050" b="1" dirty="0" err="1">
                <a:solidFill>
                  <a:srgbClr val="001F5F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және</a:t>
            </a:r>
            <a:r>
              <a:rPr lang="ru-RU" sz="1050" b="1" dirty="0">
                <a:solidFill>
                  <a:srgbClr val="001F5F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12 </a:t>
            </a:r>
            <a:r>
              <a:rPr lang="ru-RU" sz="1050" b="1" dirty="0" err="1">
                <a:solidFill>
                  <a:srgbClr val="001F5F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елі</a:t>
            </a:r>
            <a:r>
              <a:rPr lang="ru-RU" sz="1050" b="1" dirty="0">
                <a:solidFill>
                  <a:srgbClr val="001F5F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ru-RU" sz="1050" b="1" dirty="0" err="1">
                <a:solidFill>
                  <a:srgbClr val="001F5F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ішектің</a:t>
            </a:r>
            <a:r>
              <a:rPr lang="ru-RU" sz="1050" b="1" dirty="0">
                <a:solidFill>
                  <a:srgbClr val="001F5F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ru-RU" sz="1050" b="1" dirty="0" err="1">
                <a:solidFill>
                  <a:srgbClr val="001F5F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ойық</a:t>
            </a:r>
            <a:r>
              <a:rPr lang="ru-RU" sz="1050" b="1" dirty="0">
                <a:solidFill>
                  <a:srgbClr val="001F5F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ru-RU" sz="1050" b="1" dirty="0" err="1">
                <a:solidFill>
                  <a:srgbClr val="001F5F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жарасы</a:t>
            </a:r>
            <a:endParaRPr lang="ru-KZ" sz="1050" b="1" dirty="0">
              <a:solidFill>
                <a:srgbClr val="001F5F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47" name="Google Shape;398;p45">
            <a:extLst>
              <a:ext uri="{FF2B5EF4-FFF2-40B4-BE49-F238E27FC236}">
                <a16:creationId xmlns:a16="http://schemas.microsoft.com/office/drawing/2014/main" id="{95DE0841-7B15-F2AF-92EC-25C9160C2F5D}"/>
              </a:ext>
            </a:extLst>
          </p:cNvPr>
          <p:cNvSpPr txBox="1">
            <a:spLocks/>
          </p:cNvSpPr>
          <p:nvPr/>
        </p:nvSpPr>
        <p:spPr>
          <a:xfrm>
            <a:off x="77046" y="1505587"/>
            <a:ext cx="2437554" cy="3862826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spcFirstLastPara="1" wrap="square" lIns="91425" tIns="45700" rIns="91425" bIns="45700" anchor="t" anchorCtr="0">
            <a:noAutofit/>
          </a:bodyPr>
          <a:lstStyle>
            <a:lvl1pPr>
              <a:defRPr>
                <a:latin typeface="+mj-lt"/>
                <a:ea typeface="+mj-ea"/>
                <a:cs typeface="+mj-cs"/>
              </a:defRPr>
            </a:lvl1pPr>
          </a:lstStyle>
          <a:p>
            <a:pPr algn="just">
              <a:buClr>
                <a:schemeClr val="dk1"/>
              </a:buClr>
              <a:buSzPts val="2970"/>
            </a:pPr>
            <a:r>
              <a:rPr lang="ru-RU" sz="1600" dirty="0" err="1">
                <a:solidFill>
                  <a:schemeClr val="accent1">
                    <a:lumMod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  <a:sym typeface="Tahoma"/>
              </a:rPr>
              <a:t>Қазақстан</a:t>
            </a:r>
            <a:r>
              <a:rPr lang="ru-RU" sz="1600" dirty="0">
                <a:solidFill>
                  <a:schemeClr val="accent1">
                    <a:lumMod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  <a:sym typeface="Tahoma"/>
              </a:rPr>
              <a:t> </a:t>
            </a:r>
            <a:r>
              <a:rPr lang="ru-RU" sz="1600" dirty="0" err="1">
                <a:solidFill>
                  <a:schemeClr val="accent1">
                    <a:lumMod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  <a:sym typeface="Tahoma"/>
              </a:rPr>
              <a:t>Республикасы</a:t>
            </a:r>
            <a:r>
              <a:rPr lang="ru-RU" sz="1600" dirty="0">
                <a:solidFill>
                  <a:schemeClr val="accent1">
                    <a:lumMod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  <a:sym typeface="Tahoma"/>
              </a:rPr>
              <a:t> </a:t>
            </a:r>
            <a:r>
              <a:rPr lang="ru-RU" sz="1600" dirty="0" err="1">
                <a:solidFill>
                  <a:schemeClr val="accent1">
                    <a:lumMod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  <a:sym typeface="Tahoma"/>
              </a:rPr>
              <a:t>Денсаулық</a:t>
            </a:r>
            <a:r>
              <a:rPr lang="ru-RU" sz="1600" dirty="0">
                <a:solidFill>
                  <a:schemeClr val="accent1">
                    <a:lumMod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  <a:sym typeface="Tahoma"/>
              </a:rPr>
              <a:t> </a:t>
            </a:r>
            <a:r>
              <a:rPr lang="ru-RU" sz="1600" dirty="0" err="1">
                <a:solidFill>
                  <a:schemeClr val="accent1">
                    <a:lumMod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  <a:sym typeface="Tahoma"/>
              </a:rPr>
              <a:t>сақтау</a:t>
            </a:r>
            <a:r>
              <a:rPr lang="ru-RU" sz="1600" dirty="0">
                <a:solidFill>
                  <a:schemeClr val="accent1">
                    <a:lumMod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  <a:sym typeface="Tahoma"/>
              </a:rPr>
              <a:t> </a:t>
            </a:r>
            <a:r>
              <a:rPr lang="ru-RU" sz="1600" dirty="0" err="1">
                <a:solidFill>
                  <a:schemeClr val="accent1">
                    <a:lumMod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  <a:sym typeface="Tahoma"/>
              </a:rPr>
              <a:t>министрінің</a:t>
            </a:r>
            <a:r>
              <a:rPr lang="ru-RU" sz="1600" dirty="0">
                <a:solidFill>
                  <a:schemeClr val="accent1">
                    <a:lumMod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  <a:sym typeface="Tahoma"/>
              </a:rPr>
              <a:t> 2025 </a:t>
            </a:r>
            <a:r>
              <a:rPr lang="ru-RU" sz="1600" dirty="0" err="1">
                <a:solidFill>
                  <a:schemeClr val="accent1">
                    <a:lumMod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  <a:sym typeface="Tahoma"/>
              </a:rPr>
              <a:t>жылғы</a:t>
            </a:r>
            <a:r>
              <a:rPr lang="ru-RU" sz="1600" dirty="0">
                <a:solidFill>
                  <a:schemeClr val="accent1">
                    <a:lumMod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  <a:sym typeface="Tahoma"/>
              </a:rPr>
              <a:t> 16 </a:t>
            </a:r>
            <a:r>
              <a:rPr lang="ru-RU" sz="1600" dirty="0" err="1">
                <a:solidFill>
                  <a:schemeClr val="accent1">
                    <a:lumMod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  <a:sym typeface="Tahoma"/>
              </a:rPr>
              <a:t>сәуірдегі</a:t>
            </a:r>
            <a:r>
              <a:rPr lang="ru-RU" sz="1600" dirty="0">
                <a:solidFill>
                  <a:schemeClr val="accent1">
                    <a:lumMod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  <a:sym typeface="Tahoma"/>
              </a:rPr>
              <a:t> №38 </a:t>
            </a:r>
            <a:r>
              <a:rPr lang="ru-RU" sz="1600" dirty="0" err="1">
                <a:solidFill>
                  <a:schemeClr val="accent1">
                    <a:lumMod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  <a:sym typeface="Tahoma"/>
              </a:rPr>
              <a:t>бұйрығымен</a:t>
            </a:r>
            <a:r>
              <a:rPr lang="ru-RU" sz="1600" dirty="0">
                <a:solidFill>
                  <a:schemeClr val="accent1">
                    <a:lumMod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  <a:sym typeface="Tahoma"/>
              </a:rPr>
              <a:t> АДҚ </a:t>
            </a:r>
            <a:r>
              <a:rPr lang="ru-RU" sz="1600" dirty="0" err="1">
                <a:solidFill>
                  <a:schemeClr val="accent1">
                    <a:lumMod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  <a:sym typeface="Tahoma"/>
              </a:rPr>
              <a:t>тізбесінен</a:t>
            </a:r>
            <a:r>
              <a:rPr lang="ru-RU" sz="1600" dirty="0">
                <a:solidFill>
                  <a:schemeClr val="accent1">
                    <a:lumMod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  <a:sym typeface="Tahoma"/>
              </a:rPr>
              <a:t> </a:t>
            </a:r>
            <a:r>
              <a:rPr lang="ru-RU" sz="1600" b="1" dirty="0" err="1">
                <a:solidFill>
                  <a:srgbClr val="FF000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  <a:sym typeface="Tahoma"/>
              </a:rPr>
              <a:t>алып</a:t>
            </a:r>
            <a:r>
              <a:rPr lang="ru-RU" sz="1600" b="1" dirty="0">
                <a:solidFill>
                  <a:srgbClr val="FF000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  <a:sym typeface="Tahoma"/>
              </a:rPr>
              <a:t> </a:t>
            </a:r>
            <a:r>
              <a:rPr lang="ru-RU" sz="1600" b="1" dirty="0" err="1">
                <a:solidFill>
                  <a:srgbClr val="FF000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  <a:sym typeface="Tahoma"/>
              </a:rPr>
              <a:t>тасталды</a:t>
            </a:r>
            <a:r>
              <a:rPr lang="ru-RU" sz="1600" b="1" dirty="0">
                <a:solidFill>
                  <a:srgbClr val="FF000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  <a:sym typeface="Tahoma"/>
              </a:rPr>
              <a:t>:</a:t>
            </a:r>
            <a:r>
              <a:rPr lang="ru-RU" sz="1600" dirty="0">
                <a:solidFill>
                  <a:schemeClr val="accent1">
                    <a:lumMod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  <a:sym typeface="Tahoma"/>
              </a:rPr>
              <a:t>-</a:t>
            </a:r>
          </a:p>
          <a:p>
            <a:pPr algn="just">
              <a:buClr>
                <a:schemeClr val="dk1"/>
              </a:buClr>
              <a:buSzPts val="2970"/>
            </a:pPr>
            <a:r>
              <a:rPr lang="ru-RU" sz="1600" dirty="0">
                <a:solidFill>
                  <a:srgbClr val="FF000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  <a:sym typeface="Tahoma"/>
              </a:rPr>
              <a:t>32 нозология  (31 </a:t>
            </a:r>
            <a:r>
              <a:rPr lang="ru-RU" sz="1600" dirty="0" err="1">
                <a:solidFill>
                  <a:srgbClr val="FF000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  <a:sym typeface="Tahoma"/>
              </a:rPr>
              <a:t>қайталанбайды</a:t>
            </a:r>
            <a:r>
              <a:rPr lang="ru-RU" sz="1600" dirty="0">
                <a:solidFill>
                  <a:srgbClr val="FF000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  <a:sym typeface="Tahoma"/>
              </a:rPr>
              <a:t>); </a:t>
            </a:r>
          </a:p>
          <a:p>
            <a:pPr algn="just">
              <a:buClr>
                <a:schemeClr val="dk1"/>
              </a:buClr>
              <a:buSzPts val="2970"/>
            </a:pPr>
            <a:r>
              <a:rPr lang="ru-RU" sz="1600" dirty="0">
                <a:solidFill>
                  <a:schemeClr val="accent1">
                    <a:lumMod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  <a:sym typeface="Tahoma"/>
              </a:rPr>
              <a:t>(1 ТМККК, 12 </a:t>
            </a:r>
            <a:r>
              <a:rPr lang="ru-RU" sz="1600">
                <a:solidFill>
                  <a:schemeClr val="accent1">
                    <a:lumMod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  <a:sym typeface="Tahoma"/>
              </a:rPr>
              <a:t>МӘМС ерес.,</a:t>
            </a:r>
            <a:r>
              <a:rPr lang="ru-RU" sz="1600" dirty="0">
                <a:solidFill>
                  <a:schemeClr val="accent1">
                    <a:lumMod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  <a:sym typeface="Tahoma"/>
              </a:rPr>
              <a:t>19 МӘМС </a:t>
            </a:r>
            <a:r>
              <a:rPr lang="ru-RU" sz="1600" dirty="0" err="1">
                <a:solidFill>
                  <a:schemeClr val="accent1">
                    <a:lumMod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  <a:sym typeface="Tahoma"/>
              </a:rPr>
              <a:t>балалар</a:t>
            </a:r>
            <a:r>
              <a:rPr lang="ru-RU" sz="1600" dirty="0">
                <a:solidFill>
                  <a:schemeClr val="accent1">
                    <a:lumMod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  <a:sym typeface="Tahoma"/>
              </a:rPr>
              <a:t>)-110 ДЗ </a:t>
            </a:r>
            <a:r>
              <a:rPr lang="ru-RU" sz="1600" dirty="0" err="1">
                <a:solidFill>
                  <a:srgbClr val="FF000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  <a:sym typeface="Tahoma"/>
              </a:rPr>
              <a:t>позициясы</a:t>
            </a:r>
            <a:r>
              <a:rPr lang="ru-RU" sz="1600" dirty="0">
                <a:solidFill>
                  <a:srgbClr val="FF000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  <a:sym typeface="Tahoma"/>
              </a:rPr>
              <a:t> (22 </a:t>
            </a:r>
            <a:r>
              <a:rPr lang="ru-RU" sz="1600" dirty="0" err="1">
                <a:solidFill>
                  <a:srgbClr val="FF000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  <a:sym typeface="Tahoma"/>
              </a:rPr>
              <a:t>бірегей</a:t>
            </a:r>
            <a:r>
              <a:rPr lang="ru-RU" sz="1600" dirty="0">
                <a:solidFill>
                  <a:srgbClr val="FF000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  <a:sym typeface="Tahoma"/>
              </a:rPr>
              <a:t> </a:t>
            </a:r>
            <a:r>
              <a:rPr lang="kk-KZ" sz="1600" dirty="0">
                <a:solidFill>
                  <a:srgbClr val="FF000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  <a:sym typeface="Tahoma"/>
              </a:rPr>
              <a:t>ХПА</a:t>
            </a:r>
            <a:r>
              <a:rPr lang="en-US" sz="1600" dirty="0">
                <a:solidFill>
                  <a:srgbClr val="FF000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  <a:sym typeface="Tahoma"/>
              </a:rPr>
              <a:t>)</a:t>
            </a:r>
            <a:endParaRPr lang="ru-RU" sz="1600" dirty="0">
              <a:solidFill>
                <a:srgbClr val="FF0000"/>
              </a:solidFill>
              <a:latin typeface="Times New Roman" panose="02020603050405020304" pitchFamily="18" charset="0"/>
              <a:ea typeface="Roboto" panose="02000000000000000000" pitchFamily="2" charset="0"/>
              <a:cs typeface="Times New Roman" panose="02020603050405020304" pitchFamily="18" charset="0"/>
              <a:sym typeface="Tahoma"/>
            </a:endParaRPr>
          </a:p>
        </p:txBody>
      </p:sp>
      <p:sp>
        <p:nvSpPr>
          <p:cNvPr id="13" name="Google Shape;397;p45">
            <a:extLst>
              <a:ext uri="{FF2B5EF4-FFF2-40B4-BE49-F238E27FC236}">
                <a16:creationId xmlns:a16="http://schemas.microsoft.com/office/drawing/2014/main" id="{A786D351-CB46-306E-EE3D-DEE9BEDBC4D2}"/>
              </a:ext>
            </a:extLst>
          </p:cNvPr>
          <p:cNvSpPr txBox="1">
            <a:spLocks/>
          </p:cNvSpPr>
          <p:nvPr/>
        </p:nvSpPr>
        <p:spPr>
          <a:xfrm>
            <a:off x="8665318" y="1511918"/>
            <a:ext cx="3405449" cy="5220767"/>
          </a:xfrm>
          <a:prstGeom prst="rect">
            <a:avLst/>
          </a:prstGeom>
          <a:ln>
            <a:solidFill>
              <a:srgbClr val="C00000"/>
            </a:solidFill>
            <a:headEnd type="none" w="sm" len="sm"/>
            <a:tailEnd type="none" w="sm" len="sm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45700" rIns="91425" bIns="45700" anchor="t" anchorCtr="0">
            <a:noAutofit/>
          </a:bodyPr>
          <a:lstStyle>
            <a:lvl1pPr>
              <a:defRPr>
                <a:latin typeface="+mj-lt"/>
                <a:ea typeface="+mj-ea"/>
                <a:cs typeface="+mj-cs"/>
              </a:defRPr>
            </a:lvl1pPr>
          </a:lstStyle>
          <a:p>
            <a:pPr marL="165100" fontAlgn="t">
              <a:buClr>
                <a:srgbClr val="001F5F"/>
              </a:buClr>
              <a:buSzPts val="1000"/>
            </a:pPr>
            <a:r>
              <a:rPr lang="ru-RU" sz="1200" b="1" dirty="0">
                <a:solidFill>
                  <a:srgbClr val="001F5F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1.Жедел </a:t>
            </a:r>
            <a:r>
              <a:rPr lang="ru-RU" sz="1200" b="1" dirty="0" err="1">
                <a:solidFill>
                  <a:srgbClr val="001F5F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жағдайлар</a:t>
            </a:r>
            <a:r>
              <a:rPr lang="ru-RU" sz="1200" b="1" dirty="0">
                <a:solidFill>
                  <a:srgbClr val="001F5F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, </a:t>
            </a:r>
            <a:r>
              <a:rPr lang="ru-RU" sz="1200" b="1" dirty="0" err="1">
                <a:solidFill>
                  <a:srgbClr val="001F5F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эпидемиологиялық</a:t>
            </a:r>
            <a:r>
              <a:rPr lang="ru-RU" sz="1200" b="1" dirty="0">
                <a:solidFill>
                  <a:srgbClr val="001F5F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ru-RU" sz="1200" b="1" dirty="0" err="1">
                <a:solidFill>
                  <a:srgbClr val="001F5F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деректердің</a:t>
            </a:r>
            <a:r>
              <a:rPr lang="ru-RU" sz="1200" b="1" dirty="0">
                <a:solidFill>
                  <a:srgbClr val="001F5F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ru-RU" sz="1200" b="1" dirty="0" err="1">
                <a:solidFill>
                  <a:srgbClr val="001F5F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болмауына</a:t>
            </a:r>
            <a:r>
              <a:rPr lang="ru-RU" sz="1200" b="1" dirty="0">
                <a:solidFill>
                  <a:srgbClr val="001F5F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ru-RU" sz="1200" b="1" dirty="0" err="1">
                <a:solidFill>
                  <a:srgbClr val="001F5F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байланысты</a:t>
            </a:r>
            <a:r>
              <a:rPr lang="ru-RU" sz="1200" b="1" dirty="0">
                <a:solidFill>
                  <a:srgbClr val="001F5F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ru-RU" sz="1200" b="1" dirty="0" err="1">
                <a:solidFill>
                  <a:srgbClr val="001F5F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қажеттілікті</a:t>
            </a:r>
            <a:r>
              <a:rPr lang="ru-RU" sz="1200" b="1" dirty="0">
                <a:solidFill>
                  <a:srgbClr val="001F5F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ru-RU" sz="1200" b="1" dirty="0" err="1">
                <a:solidFill>
                  <a:srgbClr val="001F5F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есептеу</a:t>
            </a:r>
            <a:r>
              <a:rPr lang="ru-RU" sz="1200" b="1" dirty="0">
                <a:solidFill>
                  <a:srgbClr val="001F5F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ru-RU" sz="1200" b="1" dirty="0" err="1">
                <a:solidFill>
                  <a:srgbClr val="001F5F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мүмкін</a:t>
            </a:r>
            <a:r>
              <a:rPr lang="ru-RU" sz="1200" b="1" dirty="0">
                <a:solidFill>
                  <a:srgbClr val="001F5F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ru-RU" sz="1200" b="1" dirty="0" err="1">
                <a:solidFill>
                  <a:srgbClr val="001F5F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емес</a:t>
            </a:r>
            <a:r>
              <a:rPr lang="ru-RU" sz="1200" b="1" dirty="0">
                <a:solidFill>
                  <a:srgbClr val="001F5F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(</a:t>
            </a:r>
            <a:r>
              <a:rPr lang="ru-RU" sz="1200" b="1" dirty="0" err="1">
                <a:solidFill>
                  <a:srgbClr val="001F5F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пациенттер</a:t>
            </a:r>
            <a:r>
              <a:rPr lang="ru-RU" sz="1200" b="1" dirty="0">
                <a:solidFill>
                  <a:srgbClr val="001F5F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саны);</a:t>
            </a:r>
          </a:p>
          <a:p>
            <a:pPr marL="165100" fontAlgn="t">
              <a:buClr>
                <a:srgbClr val="001F5F"/>
              </a:buClr>
              <a:buSzPts val="1000"/>
            </a:pPr>
            <a:r>
              <a:rPr lang="ru-RU" sz="1200" b="1" dirty="0">
                <a:solidFill>
                  <a:srgbClr val="001F5F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2,3,4. Нозология </a:t>
            </a:r>
            <a:r>
              <a:rPr lang="ru-RU" sz="1200" b="1" dirty="0" err="1">
                <a:solidFill>
                  <a:srgbClr val="001F5F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өлімге</a:t>
            </a:r>
            <a:r>
              <a:rPr lang="ru-RU" sz="1200" b="1" dirty="0">
                <a:solidFill>
                  <a:srgbClr val="001F5F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, </a:t>
            </a:r>
            <a:r>
              <a:rPr lang="ru-RU" sz="1200" b="1" dirty="0" err="1">
                <a:solidFill>
                  <a:srgbClr val="001F5F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өмір</a:t>
            </a:r>
            <a:r>
              <a:rPr lang="ru-RU" sz="1200" b="1" dirty="0">
                <a:solidFill>
                  <a:srgbClr val="001F5F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ru-RU" sz="1200" b="1" dirty="0" err="1">
                <a:solidFill>
                  <a:srgbClr val="001F5F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сүру</a:t>
            </a:r>
            <a:r>
              <a:rPr lang="ru-RU" sz="1200" b="1" dirty="0">
                <a:solidFill>
                  <a:srgbClr val="001F5F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ru-RU" sz="1200" b="1" dirty="0" err="1">
                <a:solidFill>
                  <a:srgbClr val="001F5F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ұзақтығына</a:t>
            </a:r>
            <a:r>
              <a:rPr lang="ru-RU" sz="1200" b="1" dirty="0">
                <a:solidFill>
                  <a:srgbClr val="001F5F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ru-RU" sz="1200" b="1" dirty="0" err="1">
                <a:solidFill>
                  <a:srgbClr val="001F5F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және</a:t>
            </a:r>
            <a:r>
              <a:rPr lang="ru-RU" sz="1200" b="1" dirty="0">
                <a:solidFill>
                  <a:srgbClr val="001F5F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ru-RU" sz="1200" b="1" dirty="0" err="1">
                <a:solidFill>
                  <a:srgbClr val="001F5F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ерте</a:t>
            </a:r>
            <a:r>
              <a:rPr lang="ru-RU" sz="1200" b="1" dirty="0">
                <a:solidFill>
                  <a:srgbClr val="001F5F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ru-RU" sz="1200" b="1" dirty="0" err="1">
                <a:solidFill>
                  <a:srgbClr val="001F5F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мүгедектікке</a:t>
            </a:r>
            <a:r>
              <a:rPr lang="ru-RU" sz="1200" b="1" dirty="0">
                <a:solidFill>
                  <a:srgbClr val="001F5F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ru-RU" sz="1200" b="1" dirty="0" err="1">
                <a:solidFill>
                  <a:srgbClr val="001F5F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әсер</a:t>
            </a:r>
            <a:r>
              <a:rPr lang="ru-RU" sz="1200" b="1" dirty="0">
                <a:solidFill>
                  <a:srgbClr val="001F5F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ru-RU" sz="1200" b="1" dirty="0" err="1">
                <a:solidFill>
                  <a:srgbClr val="001F5F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етпейді</a:t>
            </a:r>
            <a:r>
              <a:rPr lang="ru-RU" sz="1200" b="1" dirty="0">
                <a:solidFill>
                  <a:srgbClr val="001F5F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;</a:t>
            </a:r>
          </a:p>
          <a:p>
            <a:pPr marL="165100" fontAlgn="t">
              <a:buClr>
                <a:srgbClr val="001F5F"/>
              </a:buClr>
              <a:buSzPts val="1000"/>
            </a:pPr>
            <a:r>
              <a:rPr lang="ru-RU" sz="1200" b="1" dirty="0">
                <a:solidFill>
                  <a:srgbClr val="001F5F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5-8. </a:t>
            </a:r>
            <a:r>
              <a:rPr lang="ru-RU" sz="1200" b="1" dirty="0" err="1">
                <a:solidFill>
                  <a:srgbClr val="001F5F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Жедел</a:t>
            </a:r>
            <a:r>
              <a:rPr lang="ru-RU" sz="1200" b="1" dirty="0">
                <a:solidFill>
                  <a:srgbClr val="001F5F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ru-RU" sz="1200" b="1" dirty="0" err="1">
                <a:solidFill>
                  <a:srgbClr val="001F5F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жағдайлар</a:t>
            </a:r>
            <a:r>
              <a:rPr lang="ru-RU" sz="1200" b="1" dirty="0">
                <a:solidFill>
                  <a:srgbClr val="001F5F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, </a:t>
            </a:r>
            <a:r>
              <a:rPr lang="ru-RU" sz="1200" b="1" dirty="0" err="1">
                <a:solidFill>
                  <a:srgbClr val="001F5F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эпидемиологиялық</a:t>
            </a:r>
            <a:r>
              <a:rPr lang="ru-RU" sz="1200" b="1" dirty="0">
                <a:solidFill>
                  <a:srgbClr val="001F5F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ru-RU" sz="1200" b="1" dirty="0" err="1">
                <a:solidFill>
                  <a:srgbClr val="001F5F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деректердің</a:t>
            </a:r>
            <a:r>
              <a:rPr lang="ru-RU" sz="1200" b="1" dirty="0">
                <a:solidFill>
                  <a:srgbClr val="001F5F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ru-RU" sz="1200" b="1" dirty="0" err="1">
                <a:solidFill>
                  <a:srgbClr val="001F5F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болмауына</a:t>
            </a:r>
            <a:r>
              <a:rPr lang="ru-RU" sz="1200" b="1" dirty="0">
                <a:solidFill>
                  <a:srgbClr val="001F5F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ru-RU" sz="1200" b="1" dirty="0" err="1">
                <a:solidFill>
                  <a:srgbClr val="001F5F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байланысты</a:t>
            </a:r>
            <a:r>
              <a:rPr lang="ru-RU" sz="1200" b="1" dirty="0">
                <a:solidFill>
                  <a:srgbClr val="001F5F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ru-RU" sz="1200" b="1" dirty="0" err="1">
                <a:solidFill>
                  <a:srgbClr val="001F5F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қажеттілікті</a:t>
            </a:r>
            <a:r>
              <a:rPr lang="ru-RU" sz="1200" b="1" dirty="0">
                <a:solidFill>
                  <a:srgbClr val="001F5F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ru-RU" sz="1200" b="1" dirty="0" err="1">
                <a:solidFill>
                  <a:srgbClr val="001F5F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есептеу</a:t>
            </a:r>
            <a:r>
              <a:rPr lang="ru-RU" sz="1200" b="1" dirty="0">
                <a:solidFill>
                  <a:srgbClr val="001F5F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ru-RU" sz="1200" b="1" dirty="0" err="1">
                <a:solidFill>
                  <a:srgbClr val="001F5F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мүмкін</a:t>
            </a:r>
            <a:r>
              <a:rPr lang="ru-RU" sz="1200" b="1" dirty="0">
                <a:solidFill>
                  <a:srgbClr val="001F5F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ru-RU" sz="1200" b="1" dirty="0" err="1">
                <a:solidFill>
                  <a:srgbClr val="001F5F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емес</a:t>
            </a:r>
            <a:r>
              <a:rPr lang="ru-RU" sz="1200" b="1" dirty="0">
                <a:solidFill>
                  <a:srgbClr val="001F5F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(</a:t>
            </a:r>
            <a:r>
              <a:rPr lang="ru-RU" sz="1200" b="1" dirty="0" err="1">
                <a:solidFill>
                  <a:srgbClr val="001F5F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пациенттер</a:t>
            </a:r>
            <a:r>
              <a:rPr lang="ru-RU" sz="1200" b="1" dirty="0">
                <a:solidFill>
                  <a:srgbClr val="001F5F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саны);</a:t>
            </a:r>
          </a:p>
          <a:p>
            <a:pPr marL="165100" fontAlgn="t">
              <a:buClr>
                <a:srgbClr val="001F5F"/>
              </a:buClr>
              <a:buSzPts val="1000"/>
            </a:pPr>
            <a:r>
              <a:rPr lang="ru-RU" sz="1200" b="1" dirty="0">
                <a:solidFill>
                  <a:srgbClr val="001F5F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9-16. Нозология </a:t>
            </a:r>
            <a:r>
              <a:rPr lang="ru-RU" sz="1200" b="1" dirty="0" err="1">
                <a:solidFill>
                  <a:srgbClr val="001F5F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өлімге</a:t>
            </a:r>
            <a:r>
              <a:rPr lang="ru-RU" sz="1200" b="1" dirty="0">
                <a:solidFill>
                  <a:srgbClr val="001F5F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, </a:t>
            </a:r>
            <a:r>
              <a:rPr lang="ru-RU" sz="1200" b="1" dirty="0" err="1">
                <a:solidFill>
                  <a:srgbClr val="001F5F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өмір</a:t>
            </a:r>
            <a:r>
              <a:rPr lang="ru-RU" sz="1200" b="1" dirty="0">
                <a:solidFill>
                  <a:srgbClr val="001F5F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ru-RU" sz="1200" b="1" dirty="0" err="1">
                <a:solidFill>
                  <a:srgbClr val="001F5F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сүру</a:t>
            </a:r>
            <a:r>
              <a:rPr lang="ru-RU" sz="1200" b="1" dirty="0">
                <a:solidFill>
                  <a:srgbClr val="001F5F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ru-RU" sz="1200" b="1" dirty="0" err="1">
                <a:solidFill>
                  <a:srgbClr val="001F5F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ұзақтығына</a:t>
            </a:r>
            <a:r>
              <a:rPr lang="ru-RU" sz="1200" b="1" dirty="0">
                <a:solidFill>
                  <a:srgbClr val="001F5F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ru-RU" sz="1200" b="1" dirty="0" err="1">
                <a:solidFill>
                  <a:srgbClr val="001F5F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және</a:t>
            </a:r>
            <a:r>
              <a:rPr lang="ru-RU" sz="1200" b="1" dirty="0">
                <a:solidFill>
                  <a:srgbClr val="001F5F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ru-RU" sz="1200" b="1" dirty="0" err="1">
                <a:solidFill>
                  <a:srgbClr val="001F5F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ерте</a:t>
            </a:r>
            <a:r>
              <a:rPr lang="ru-RU" sz="1200" b="1" dirty="0">
                <a:solidFill>
                  <a:srgbClr val="001F5F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ru-RU" sz="1200" b="1" dirty="0" err="1">
                <a:solidFill>
                  <a:srgbClr val="001F5F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мүгедектікке</a:t>
            </a:r>
            <a:r>
              <a:rPr lang="ru-RU" sz="1200" b="1" dirty="0">
                <a:solidFill>
                  <a:srgbClr val="001F5F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ru-RU" sz="1200" b="1" dirty="0" err="1">
                <a:solidFill>
                  <a:srgbClr val="001F5F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әсер</a:t>
            </a:r>
            <a:r>
              <a:rPr lang="ru-RU" sz="1200" b="1" dirty="0">
                <a:solidFill>
                  <a:srgbClr val="001F5F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ru-RU" sz="1200" b="1" dirty="0" err="1">
                <a:solidFill>
                  <a:srgbClr val="001F5F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етпейді</a:t>
            </a:r>
            <a:r>
              <a:rPr lang="ru-RU" sz="1200" b="1" dirty="0">
                <a:solidFill>
                  <a:srgbClr val="001F5F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;</a:t>
            </a:r>
          </a:p>
          <a:p>
            <a:pPr marL="165100" fontAlgn="t">
              <a:buClr>
                <a:srgbClr val="001F5F"/>
              </a:buClr>
              <a:buSzPts val="1000"/>
            </a:pPr>
            <a:r>
              <a:rPr lang="ru-RU" sz="1200" b="1" dirty="0">
                <a:solidFill>
                  <a:srgbClr val="001F5F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17. </a:t>
            </a:r>
            <a:r>
              <a:rPr lang="ru-RU" sz="1200" b="1" dirty="0" err="1">
                <a:solidFill>
                  <a:srgbClr val="001F5F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хирургиялық</a:t>
            </a:r>
            <a:r>
              <a:rPr lang="ru-RU" sz="1200" b="1" dirty="0">
                <a:solidFill>
                  <a:srgbClr val="001F5F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ru-RU" sz="1200" b="1" dirty="0" err="1">
                <a:solidFill>
                  <a:srgbClr val="001F5F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емдеу</a:t>
            </a:r>
            <a:r>
              <a:rPr lang="ru-RU" sz="1200" b="1" dirty="0">
                <a:solidFill>
                  <a:srgbClr val="001F5F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ru-RU" sz="1200" b="1" dirty="0" err="1">
                <a:solidFill>
                  <a:srgbClr val="001F5F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қажет</a:t>
            </a:r>
            <a:endParaRPr lang="ru-RU" sz="1200" b="1" dirty="0">
              <a:solidFill>
                <a:srgbClr val="001F5F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marL="165100" fontAlgn="t">
              <a:buClr>
                <a:srgbClr val="001F5F"/>
              </a:buClr>
              <a:buSzPts val="1000"/>
            </a:pPr>
            <a:r>
              <a:rPr lang="ru-RU" sz="1200" b="1" dirty="0">
                <a:solidFill>
                  <a:srgbClr val="001F5F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18-31 </a:t>
            </a:r>
            <a:r>
              <a:rPr lang="ru-RU" sz="1200" b="1" dirty="0" err="1">
                <a:solidFill>
                  <a:srgbClr val="001F5F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жедел</a:t>
            </a:r>
            <a:r>
              <a:rPr lang="ru-RU" sz="1200" b="1" dirty="0">
                <a:solidFill>
                  <a:srgbClr val="001F5F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ru-RU" sz="1200" b="1" dirty="0" err="1">
                <a:solidFill>
                  <a:srgbClr val="001F5F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жағдайлар</a:t>
            </a:r>
            <a:r>
              <a:rPr lang="ru-RU" sz="1200" b="1" dirty="0">
                <a:solidFill>
                  <a:srgbClr val="001F5F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, </a:t>
            </a:r>
            <a:r>
              <a:rPr lang="ru-RU" sz="1200" b="1" dirty="0" err="1">
                <a:solidFill>
                  <a:srgbClr val="001F5F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эпидемиологиялық</a:t>
            </a:r>
            <a:r>
              <a:rPr lang="ru-RU" sz="1200" b="1" dirty="0">
                <a:solidFill>
                  <a:srgbClr val="001F5F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ru-RU" sz="1200" b="1" dirty="0" err="1">
                <a:solidFill>
                  <a:srgbClr val="001F5F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деректердің</a:t>
            </a:r>
            <a:r>
              <a:rPr lang="ru-RU" sz="1200" b="1" dirty="0">
                <a:solidFill>
                  <a:srgbClr val="001F5F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ru-RU" sz="1200" b="1" dirty="0" err="1">
                <a:solidFill>
                  <a:srgbClr val="001F5F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болмауына</a:t>
            </a:r>
            <a:r>
              <a:rPr lang="ru-RU" sz="1200" b="1" dirty="0">
                <a:solidFill>
                  <a:srgbClr val="001F5F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ru-RU" sz="1200" b="1" dirty="0" err="1">
                <a:solidFill>
                  <a:srgbClr val="001F5F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байланысты</a:t>
            </a:r>
            <a:r>
              <a:rPr lang="ru-RU" sz="1200" b="1" dirty="0">
                <a:solidFill>
                  <a:srgbClr val="001F5F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ru-RU" sz="1200" b="1" dirty="0" err="1">
                <a:solidFill>
                  <a:srgbClr val="001F5F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қажеттілікті</a:t>
            </a:r>
            <a:r>
              <a:rPr lang="ru-RU" sz="1200" b="1" dirty="0">
                <a:solidFill>
                  <a:srgbClr val="001F5F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ru-RU" sz="1200" b="1" dirty="0" err="1">
                <a:solidFill>
                  <a:srgbClr val="001F5F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есептеу</a:t>
            </a:r>
            <a:r>
              <a:rPr lang="ru-RU" sz="1200" b="1" dirty="0">
                <a:solidFill>
                  <a:srgbClr val="001F5F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ru-RU" sz="1200" b="1" dirty="0" err="1">
                <a:solidFill>
                  <a:srgbClr val="001F5F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мүмкін</a:t>
            </a:r>
            <a:r>
              <a:rPr lang="ru-RU" sz="1200" b="1" dirty="0">
                <a:solidFill>
                  <a:srgbClr val="001F5F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ru-RU" sz="1200" b="1" dirty="0" err="1">
                <a:solidFill>
                  <a:srgbClr val="001F5F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емес</a:t>
            </a:r>
            <a:r>
              <a:rPr lang="ru-RU" sz="1200" b="1" dirty="0">
                <a:solidFill>
                  <a:srgbClr val="001F5F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(</a:t>
            </a:r>
            <a:r>
              <a:rPr lang="ru-RU" sz="1200" b="1" dirty="0" err="1">
                <a:solidFill>
                  <a:srgbClr val="001F5F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пациенттер</a:t>
            </a:r>
            <a:r>
              <a:rPr lang="ru-RU" sz="1200" b="1" dirty="0">
                <a:solidFill>
                  <a:srgbClr val="001F5F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саны).</a:t>
            </a:r>
          </a:p>
          <a:p>
            <a:pPr marL="165100" fontAlgn="t">
              <a:buClr>
                <a:srgbClr val="001F5F"/>
              </a:buClr>
              <a:buSzPts val="1000"/>
            </a:pPr>
            <a:r>
              <a:rPr lang="ru-RU" sz="1200" b="1" dirty="0">
                <a:solidFill>
                  <a:srgbClr val="001F5F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32. </a:t>
            </a:r>
            <a:r>
              <a:rPr lang="ru-RU" sz="1200" b="1" dirty="0" err="1">
                <a:solidFill>
                  <a:srgbClr val="001F5F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өлім-жітімге</a:t>
            </a:r>
            <a:r>
              <a:rPr lang="ru-RU" sz="1200" b="1" dirty="0">
                <a:solidFill>
                  <a:srgbClr val="001F5F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, </a:t>
            </a:r>
            <a:r>
              <a:rPr lang="ru-RU" sz="1200" b="1" dirty="0" err="1">
                <a:solidFill>
                  <a:srgbClr val="001F5F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өмір</a:t>
            </a:r>
            <a:r>
              <a:rPr lang="ru-RU" sz="1200" b="1" dirty="0">
                <a:solidFill>
                  <a:srgbClr val="001F5F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ru-RU" sz="1200" b="1" dirty="0" err="1">
                <a:solidFill>
                  <a:srgbClr val="001F5F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сүру</a:t>
            </a:r>
            <a:r>
              <a:rPr lang="ru-RU" sz="1200" b="1" dirty="0">
                <a:solidFill>
                  <a:srgbClr val="001F5F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ru-RU" sz="1200" b="1" dirty="0" err="1">
                <a:solidFill>
                  <a:srgbClr val="001F5F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ұзақтығына</a:t>
            </a:r>
            <a:r>
              <a:rPr lang="ru-RU" sz="1200" b="1" dirty="0">
                <a:solidFill>
                  <a:srgbClr val="001F5F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ru-RU" sz="1200" b="1" dirty="0" err="1">
                <a:solidFill>
                  <a:srgbClr val="001F5F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және</a:t>
            </a:r>
            <a:r>
              <a:rPr lang="ru-RU" sz="1200" b="1" dirty="0">
                <a:solidFill>
                  <a:srgbClr val="001F5F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ru-RU" sz="1200" b="1" dirty="0" err="1">
                <a:solidFill>
                  <a:srgbClr val="001F5F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ерте</a:t>
            </a:r>
            <a:r>
              <a:rPr lang="ru-RU" sz="1200" b="1" dirty="0">
                <a:solidFill>
                  <a:srgbClr val="001F5F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ru-RU" sz="1200" b="1" dirty="0" err="1">
                <a:solidFill>
                  <a:srgbClr val="001F5F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мүгедектікке</a:t>
            </a:r>
            <a:r>
              <a:rPr lang="ru-RU" sz="1200" b="1" dirty="0">
                <a:solidFill>
                  <a:srgbClr val="001F5F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ru-RU" sz="1200" b="1" dirty="0" err="1">
                <a:solidFill>
                  <a:srgbClr val="001F5F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әсер</a:t>
            </a:r>
            <a:r>
              <a:rPr lang="ru-RU" sz="1200" b="1" dirty="0">
                <a:solidFill>
                  <a:srgbClr val="001F5F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ru-RU" sz="1200" b="1" dirty="0" err="1">
                <a:solidFill>
                  <a:srgbClr val="001F5F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етпейді</a:t>
            </a:r>
            <a:endParaRPr lang="ru-KZ" sz="1200" b="1" dirty="0">
              <a:solidFill>
                <a:srgbClr val="001F5F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16" name="Google Shape;397;p45">
            <a:extLst>
              <a:ext uri="{FF2B5EF4-FFF2-40B4-BE49-F238E27FC236}">
                <a16:creationId xmlns:a16="http://schemas.microsoft.com/office/drawing/2014/main" id="{F9A3915D-CC90-4173-60EB-F00C4B2F47D6}"/>
              </a:ext>
            </a:extLst>
          </p:cNvPr>
          <p:cNvSpPr txBox="1">
            <a:spLocks/>
          </p:cNvSpPr>
          <p:nvPr/>
        </p:nvSpPr>
        <p:spPr>
          <a:xfrm>
            <a:off x="2975223" y="804476"/>
            <a:ext cx="5181359" cy="491637"/>
          </a:xfrm>
          <a:prstGeom prst="rect">
            <a:avLst/>
          </a:prstGeom>
          <a:solidFill>
            <a:schemeClr val="tx2">
              <a:lumMod val="75000"/>
              <a:lumOff val="25000"/>
            </a:schemeClr>
          </a:solidFill>
          <a:ln>
            <a:solidFill>
              <a:schemeClr val="accent1">
                <a:lumMod val="75000"/>
              </a:schemeClr>
            </a:solidFill>
            <a:headEnd type="none" w="sm" len="sm"/>
            <a:tailEnd type="none" w="sm" len="sm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spcFirstLastPara="1" wrap="square" lIns="91425" tIns="45700" rIns="91425" bIns="45700" anchor="ctr" anchorCtr="0">
            <a:noAutofit/>
          </a:bodyPr>
          <a:lstStyle>
            <a:lvl1pPr>
              <a:defRPr>
                <a:latin typeface="+mj-lt"/>
                <a:ea typeface="+mj-ea"/>
                <a:cs typeface="+mj-cs"/>
              </a:defRPr>
            </a:lvl1pPr>
          </a:lstStyle>
          <a:p>
            <a:pPr marL="165100" algn="l" rtl="0">
              <a:buClr>
                <a:srgbClr val="001F5F"/>
              </a:buClr>
              <a:buSzPts val="1000"/>
            </a:pPr>
            <a:r>
              <a:rPr lang="ru-RU" b="1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  <a:sym typeface="Tahoma"/>
              </a:rPr>
              <a:t>НОЗОЛОГИЯСЫ</a:t>
            </a:r>
          </a:p>
        </p:txBody>
      </p:sp>
      <p:sp>
        <p:nvSpPr>
          <p:cNvPr id="17" name="Google Shape;397;p45">
            <a:extLst>
              <a:ext uri="{FF2B5EF4-FFF2-40B4-BE49-F238E27FC236}">
                <a16:creationId xmlns:a16="http://schemas.microsoft.com/office/drawing/2014/main" id="{C9C88FEC-FDBC-2ECD-D8F0-F0D899D61325}"/>
              </a:ext>
            </a:extLst>
          </p:cNvPr>
          <p:cNvSpPr txBox="1">
            <a:spLocks/>
          </p:cNvSpPr>
          <p:nvPr/>
        </p:nvSpPr>
        <p:spPr>
          <a:xfrm>
            <a:off x="8680065" y="804476"/>
            <a:ext cx="3405449" cy="491637"/>
          </a:xfrm>
          <a:prstGeom prst="rect">
            <a:avLst/>
          </a:prstGeom>
          <a:solidFill>
            <a:schemeClr val="tx2">
              <a:lumMod val="75000"/>
              <a:lumOff val="25000"/>
            </a:schemeClr>
          </a:solidFill>
          <a:ln>
            <a:solidFill>
              <a:schemeClr val="accent1">
                <a:lumMod val="75000"/>
              </a:schemeClr>
            </a:solidFill>
            <a:headEnd type="none" w="sm" len="sm"/>
            <a:tailEnd type="none" w="sm" len="sm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spcFirstLastPara="1" wrap="square" lIns="91425" tIns="45700" rIns="91425" bIns="45700" anchor="ctr" anchorCtr="0">
            <a:noAutofit/>
          </a:bodyPr>
          <a:lstStyle>
            <a:lvl1pPr>
              <a:defRPr>
                <a:latin typeface="+mj-lt"/>
                <a:ea typeface="+mj-ea"/>
                <a:cs typeface="+mj-cs"/>
              </a:defRPr>
            </a:lvl1pPr>
          </a:lstStyle>
          <a:p>
            <a:pPr marL="165100" algn="l" rtl="0">
              <a:buClr>
                <a:srgbClr val="001F5F"/>
              </a:buClr>
              <a:buSzPts val="1000"/>
            </a:pPr>
            <a:r>
              <a:rPr lang="ru-RU" b="1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  <a:sym typeface="Tahoma"/>
              </a:rPr>
              <a:t>НЕ</a:t>
            </a:r>
            <a:r>
              <a:rPr lang="kk-KZ" b="1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  <a:sym typeface="Tahoma"/>
              </a:rPr>
              <a:t>ГІЗДЕМЕСІ</a:t>
            </a:r>
            <a:endParaRPr lang="ru-RU" b="1" dirty="0">
              <a:solidFill>
                <a:schemeClr val="bg1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  <a:sym typeface="Tahoma"/>
            </a:endParaRPr>
          </a:p>
        </p:txBody>
      </p:sp>
      <p:sp>
        <p:nvSpPr>
          <p:cNvPr id="19" name="Google Shape;396;p45">
            <a:extLst>
              <a:ext uri="{FF2B5EF4-FFF2-40B4-BE49-F238E27FC236}">
                <a16:creationId xmlns:a16="http://schemas.microsoft.com/office/drawing/2014/main" id="{834D61AB-D3DD-1CE8-68C8-31896A811550}"/>
              </a:ext>
            </a:extLst>
          </p:cNvPr>
          <p:cNvSpPr/>
          <p:nvPr/>
        </p:nvSpPr>
        <p:spPr>
          <a:xfrm rot="-5400000">
            <a:off x="8188200" y="3788328"/>
            <a:ext cx="445500" cy="335100"/>
          </a:xfrm>
          <a:prstGeom prst="downArrow">
            <a:avLst>
              <a:gd name="adj1" fmla="val 50000"/>
              <a:gd name="adj2" fmla="val 40013"/>
            </a:avLst>
          </a:prstGeom>
          <a:solidFill>
            <a:srgbClr val="C00000"/>
          </a:solidFill>
          <a:ln w="25400" cap="flat" cmpd="sng">
            <a:solidFill>
              <a:srgbClr val="C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</a:pPr>
            <a:endParaRPr sz="1050" b="0" i="0" u="none" strike="noStrike" cap="none">
              <a:solidFill>
                <a:srgbClr val="C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" name="Номер слайда 13">
            <a:extLst>
              <a:ext uri="{FF2B5EF4-FFF2-40B4-BE49-F238E27FC236}">
                <a16:creationId xmlns:a16="http://schemas.microsoft.com/office/drawing/2014/main" id="{BE9D5BA0-69BC-3A97-98EC-273CA08123ED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>
          <a:xfrm>
            <a:off x="9372006" y="6413627"/>
            <a:ext cx="2743200" cy="365125"/>
          </a:xfrm>
        </p:spPr>
        <p:txBody>
          <a:bodyPr/>
          <a:lstStyle/>
          <a:p>
            <a:fld id="{B6F15528-21DE-4FAA-801E-634DDDAF4B2B}" type="slidenum">
              <a:rPr lang="ru-KZ" smtClean="0"/>
              <a:t>2</a:t>
            </a:fld>
            <a:endParaRPr lang="ru-KZ" dirty="0"/>
          </a:p>
        </p:txBody>
      </p:sp>
    </p:spTree>
    <p:extLst>
      <p:ext uri="{BB962C8B-B14F-4D97-AF65-F5344CB8AC3E}">
        <p14:creationId xmlns:p14="http://schemas.microsoft.com/office/powerpoint/2010/main" val="19577552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9B1BA5C-E683-DA60-3827-A99720D8E61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Таблица 11">
            <a:extLst>
              <a:ext uri="{FF2B5EF4-FFF2-40B4-BE49-F238E27FC236}">
                <a16:creationId xmlns:a16="http://schemas.microsoft.com/office/drawing/2014/main" id="{CA0D08B1-E69E-9918-0C39-A82B138D777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7070499"/>
              </p:ext>
            </p:extLst>
          </p:nvPr>
        </p:nvGraphicFramePr>
        <p:xfrm>
          <a:off x="276225" y="567357"/>
          <a:ext cx="11649075" cy="648970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4333875">
                  <a:extLst>
                    <a:ext uri="{9D8B030D-6E8A-4147-A177-3AD203B41FA5}">
                      <a16:colId xmlns:a16="http://schemas.microsoft.com/office/drawing/2014/main" val="3210633806"/>
                    </a:ext>
                  </a:extLst>
                </a:gridCol>
                <a:gridCol w="7315200">
                  <a:extLst>
                    <a:ext uri="{9D8B030D-6E8A-4147-A177-3AD203B41FA5}">
                      <a16:colId xmlns:a16="http://schemas.microsoft.com/office/drawing/2014/main" val="92911121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150" dirty="0">
                          <a:solidFill>
                            <a:schemeClr val="bg1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АЛЫНЫП ТАСТАЛҒАН БІРЕГЕЙ ДӘРІЛІК ЗАТТАР ХПА</a:t>
                      </a:r>
                      <a:endParaRPr lang="ru-KZ" sz="1150" dirty="0">
                        <a:solidFill>
                          <a:schemeClr val="bg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>
                    <a:solidFill>
                      <a:schemeClr val="tx2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50" dirty="0">
                          <a:solidFill>
                            <a:schemeClr val="bg1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НОЗОЛОГИЯСЫ</a:t>
                      </a:r>
                      <a:endParaRPr lang="ru-KZ" sz="1150" dirty="0">
                        <a:solidFill>
                          <a:schemeClr val="bg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>
                    <a:solidFill>
                      <a:schemeClr val="tx2">
                        <a:lumMod val="75000"/>
                        <a:lumOff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5391715"/>
                  </a:ext>
                </a:extLst>
              </a:tr>
              <a:tr h="187814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ru-KZ" sz="1150" kern="1200" dirty="0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Албендазол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ru-KZ" sz="1150" kern="1200" dirty="0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Ацикловир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ru-RU" sz="1150" kern="1200" dirty="0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Висмут </a:t>
                      </a:r>
                      <a:r>
                        <a:rPr lang="ru-RU" sz="1150" kern="1200" dirty="0" err="1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трикалий</a:t>
                      </a:r>
                      <a:r>
                        <a:rPr lang="ru-RU" sz="1150" kern="1200" dirty="0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 </a:t>
                      </a:r>
                      <a:r>
                        <a:rPr lang="ru-RU" sz="1150" kern="1200" dirty="0" err="1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дицитраты</a:t>
                      </a:r>
                      <a:endParaRPr lang="ru-RU" sz="1150" kern="1200" dirty="0">
                        <a:solidFill>
                          <a:schemeClr val="tx1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ru-RU" sz="1150" kern="1200" dirty="0" err="1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Сусыз</a:t>
                      </a:r>
                      <a:r>
                        <a:rPr lang="ru-RU" sz="1150" kern="1200" dirty="0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 глюкоза, натрий </a:t>
                      </a:r>
                      <a:r>
                        <a:rPr lang="ru-RU" sz="1150" kern="1200" dirty="0" err="1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хлориді</a:t>
                      </a:r>
                      <a:r>
                        <a:rPr lang="ru-RU" sz="1150" kern="1200" dirty="0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, калий </a:t>
                      </a:r>
                      <a:r>
                        <a:rPr lang="ru-RU" sz="1150" kern="1200" dirty="0" err="1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хлориді</a:t>
                      </a:r>
                      <a:r>
                        <a:rPr lang="ru-RU" sz="1150" kern="1200" dirty="0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, натрий цитраты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ru-KZ" sz="1150" kern="1200" dirty="0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Диеногест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ru-KZ" sz="1150" kern="1200" dirty="0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Доксазозин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ru-KZ" sz="1150" kern="1200" dirty="0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Домперидон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ru-KZ" sz="1150" kern="1200" dirty="0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Дутастерид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ru-KZ" sz="1150" kern="1200" dirty="0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Левамизол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ru-KZ" sz="1150" kern="1200" dirty="0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Левоноргестрел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ru-KZ" sz="1150" kern="1200" dirty="0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Мебендазол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ru-KZ" sz="1150" kern="1200" dirty="0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Метронидазол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ru-KZ" sz="1150" kern="1200" dirty="0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Нитрофурантоин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ru-KZ" sz="1150" kern="1200" dirty="0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Ондансетрон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ru-KZ" sz="1150" kern="1200" dirty="0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Офлоксацин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ru-KZ" sz="1150" kern="1200" dirty="0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Ранитидин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ru-KZ" sz="1150" kern="1200" dirty="0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Суматриптан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ru-KZ" sz="1150" kern="1200" dirty="0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Фамотидин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ru-KZ" sz="1150" kern="1200" dirty="0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Хлорамфеникол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ru-KZ" sz="1150" kern="1200" dirty="0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Хлоропирамин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ru-KZ" sz="1150" kern="1200" dirty="0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Цефиксим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ru-KZ" sz="1150" kern="1200" dirty="0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Эзомепразол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393700" indent="-22860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1F5F"/>
                        </a:buClr>
                        <a:buSzPts val="1000"/>
                        <a:buAutoNum type="arabicPeriod"/>
                      </a:pPr>
                      <a:r>
                        <a:rPr lang="ru-RU" sz="1150" kern="1200" dirty="0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1</a:t>
                      </a:r>
                      <a:r>
                        <a:rPr lang="ru-RU" sz="1200" b="1" dirty="0">
                          <a:solidFill>
                            <a:srgbClr val="001F5F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Ауруханадан </a:t>
                      </a:r>
                      <a:r>
                        <a:rPr lang="ru-RU" sz="1200" b="1" dirty="0" err="1">
                          <a:solidFill>
                            <a:srgbClr val="001F5F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тыс</a:t>
                      </a:r>
                      <a:r>
                        <a:rPr lang="ru-RU" sz="1200" b="1" dirty="0">
                          <a:solidFill>
                            <a:srgbClr val="001F5F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 пневмония</a:t>
                      </a:r>
                    </a:p>
                    <a:p>
                      <a:pPr marL="16510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1F5F"/>
                        </a:buClr>
                        <a:buSzPts val="1000"/>
                      </a:pPr>
                      <a:r>
                        <a:rPr lang="ru-RU" sz="1200" b="1" dirty="0">
                          <a:solidFill>
                            <a:srgbClr val="001F5F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2,3 </a:t>
                      </a:r>
                      <a:r>
                        <a:rPr lang="ru-RU" sz="1200" b="1" dirty="0" err="1">
                          <a:solidFill>
                            <a:srgbClr val="001F5F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Гастроэзофагальды</a:t>
                      </a:r>
                      <a:r>
                        <a:rPr lang="ru-RU" sz="1200" b="1" dirty="0">
                          <a:solidFill>
                            <a:srgbClr val="001F5F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 рефлюкс </a:t>
                      </a:r>
                      <a:r>
                        <a:rPr lang="ru-RU" sz="1200" b="1" dirty="0" err="1">
                          <a:solidFill>
                            <a:srgbClr val="001F5F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ауруы</a:t>
                      </a:r>
                      <a:r>
                        <a:rPr lang="ru-RU" sz="1200" b="1" dirty="0">
                          <a:solidFill>
                            <a:srgbClr val="001F5F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 (</a:t>
                      </a:r>
                      <a:r>
                        <a:rPr lang="kk-KZ" sz="1200" b="1" dirty="0">
                          <a:solidFill>
                            <a:srgbClr val="001F5F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ересектер</a:t>
                      </a:r>
                      <a:r>
                        <a:rPr lang="en-US" sz="1200" b="1" dirty="0">
                          <a:solidFill>
                            <a:srgbClr val="001F5F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 </a:t>
                      </a:r>
                      <a:r>
                        <a:rPr lang="ru-RU" sz="1200" b="1" dirty="0" err="1">
                          <a:solidFill>
                            <a:srgbClr val="001F5F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және</a:t>
                      </a:r>
                      <a:r>
                        <a:rPr lang="ru-RU" sz="1200" b="1" dirty="0">
                          <a:solidFill>
                            <a:srgbClr val="001F5F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 </a:t>
                      </a:r>
                      <a:r>
                        <a:rPr lang="ru-RU" sz="1200" b="1" dirty="0" err="1">
                          <a:solidFill>
                            <a:srgbClr val="001F5F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балалар</a:t>
                      </a:r>
                      <a:r>
                        <a:rPr lang="ru-RU" sz="1200" b="1" dirty="0">
                          <a:solidFill>
                            <a:srgbClr val="001F5F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)</a:t>
                      </a:r>
                    </a:p>
                    <a:p>
                      <a:pPr marL="16510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1F5F"/>
                        </a:buClr>
                        <a:buSzPts val="1000"/>
                      </a:pPr>
                      <a:r>
                        <a:rPr lang="ru-RU" sz="1200" b="1" dirty="0">
                          <a:solidFill>
                            <a:srgbClr val="001F5F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4. Бас </a:t>
                      </a:r>
                      <a:r>
                        <a:rPr lang="ru-RU" sz="1200" b="1" dirty="0" err="1">
                          <a:solidFill>
                            <a:srgbClr val="001F5F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сүйек</a:t>
                      </a:r>
                      <a:r>
                        <a:rPr lang="ru-RU" sz="1200" b="1" dirty="0">
                          <a:solidFill>
                            <a:srgbClr val="001F5F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 </a:t>
                      </a:r>
                      <a:r>
                        <a:rPr lang="ru-RU" sz="1200" b="1" dirty="0" err="1">
                          <a:solidFill>
                            <a:srgbClr val="001F5F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нервтерінің</a:t>
                      </a:r>
                      <a:r>
                        <a:rPr lang="ru-RU" sz="1200" b="1" dirty="0">
                          <a:solidFill>
                            <a:srgbClr val="001F5F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 </a:t>
                      </a:r>
                      <a:r>
                        <a:rPr lang="ru-RU" sz="1200" b="1" dirty="0" err="1">
                          <a:solidFill>
                            <a:srgbClr val="001F5F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зақымдануы</a:t>
                      </a:r>
                      <a:endParaRPr lang="ru-RU" sz="1200" b="1" dirty="0">
                        <a:solidFill>
                          <a:srgbClr val="001F5F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  <a:p>
                      <a:pPr marL="16510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1F5F"/>
                        </a:buClr>
                        <a:buSzPts val="1000"/>
                      </a:pPr>
                      <a:r>
                        <a:rPr lang="ru-RU" sz="1200" b="1" dirty="0">
                          <a:solidFill>
                            <a:srgbClr val="001F5F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5. </a:t>
                      </a:r>
                      <a:r>
                        <a:rPr lang="ru-RU" sz="1200" b="1" dirty="0" err="1">
                          <a:solidFill>
                            <a:srgbClr val="001F5F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Жедел</a:t>
                      </a:r>
                      <a:r>
                        <a:rPr lang="ru-RU" sz="1200" b="1" dirty="0">
                          <a:solidFill>
                            <a:srgbClr val="001F5F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 / </a:t>
                      </a:r>
                      <a:r>
                        <a:rPr lang="ru-RU" sz="1200" b="1" dirty="0" err="1">
                          <a:solidFill>
                            <a:srgbClr val="001F5F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созылмалы</a:t>
                      </a:r>
                      <a:r>
                        <a:rPr lang="ru-RU" sz="1200" b="1" dirty="0">
                          <a:solidFill>
                            <a:srgbClr val="001F5F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 синусит</a:t>
                      </a:r>
                    </a:p>
                    <a:p>
                      <a:pPr marL="16510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1F5F"/>
                        </a:buClr>
                        <a:buSzPts val="1000"/>
                      </a:pPr>
                      <a:r>
                        <a:rPr lang="ru-RU" sz="1200" b="1" dirty="0">
                          <a:solidFill>
                            <a:srgbClr val="001F5F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6. </a:t>
                      </a:r>
                      <a:r>
                        <a:rPr lang="ru-RU" sz="1200" b="1" dirty="0" err="1">
                          <a:solidFill>
                            <a:srgbClr val="001F5F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Жедел</a:t>
                      </a:r>
                      <a:r>
                        <a:rPr lang="ru-RU" sz="1200" b="1" dirty="0">
                          <a:solidFill>
                            <a:srgbClr val="001F5F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 / </a:t>
                      </a:r>
                      <a:r>
                        <a:rPr lang="ru-RU" sz="1200" b="1" dirty="0" err="1">
                          <a:solidFill>
                            <a:srgbClr val="001F5F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созылмалы</a:t>
                      </a:r>
                      <a:r>
                        <a:rPr lang="ru-RU" sz="1200" b="1" dirty="0">
                          <a:solidFill>
                            <a:srgbClr val="001F5F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 </a:t>
                      </a:r>
                      <a:r>
                        <a:rPr lang="ru-RU" sz="1200" b="1" dirty="0" err="1">
                          <a:solidFill>
                            <a:srgbClr val="001F5F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іріңді</a:t>
                      </a:r>
                      <a:r>
                        <a:rPr lang="ru-RU" sz="1200" b="1" dirty="0">
                          <a:solidFill>
                            <a:srgbClr val="001F5F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 отит</a:t>
                      </a:r>
                    </a:p>
                    <a:p>
                      <a:pPr marL="16510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1F5F"/>
                        </a:buClr>
                        <a:buSzPts val="1000"/>
                      </a:pPr>
                      <a:r>
                        <a:rPr lang="ru-RU" sz="1200" b="1" dirty="0">
                          <a:solidFill>
                            <a:srgbClr val="001F5F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7. </a:t>
                      </a:r>
                      <a:r>
                        <a:rPr lang="ru-RU" sz="1200" b="1" dirty="0" err="1">
                          <a:solidFill>
                            <a:srgbClr val="001F5F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Жедел</a:t>
                      </a:r>
                      <a:r>
                        <a:rPr lang="ru-RU" sz="1200" b="1" dirty="0">
                          <a:solidFill>
                            <a:srgbClr val="001F5F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 / </a:t>
                      </a:r>
                      <a:r>
                        <a:rPr lang="ru-RU" sz="1200" b="1" dirty="0" err="1">
                          <a:solidFill>
                            <a:srgbClr val="001F5F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созылмалы</a:t>
                      </a:r>
                      <a:r>
                        <a:rPr lang="ru-RU" sz="1200" b="1" dirty="0">
                          <a:solidFill>
                            <a:srgbClr val="001F5F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 кератит</a:t>
                      </a:r>
                    </a:p>
                    <a:p>
                      <a:pPr marL="16510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1F5F"/>
                        </a:buClr>
                        <a:buSzPts val="1000"/>
                      </a:pPr>
                      <a:r>
                        <a:rPr lang="ru-RU" sz="1200" b="1" dirty="0">
                          <a:solidFill>
                            <a:srgbClr val="001F5F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8. </a:t>
                      </a:r>
                      <a:r>
                        <a:rPr lang="ru-RU" sz="1200" b="1" dirty="0" err="1">
                          <a:solidFill>
                            <a:srgbClr val="001F5F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Жедел</a:t>
                      </a:r>
                      <a:r>
                        <a:rPr lang="ru-RU" sz="1200" b="1" dirty="0">
                          <a:solidFill>
                            <a:srgbClr val="001F5F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 / </a:t>
                      </a:r>
                      <a:r>
                        <a:rPr lang="ru-RU" sz="1200" b="1" dirty="0" err="1">
                          <a:solidFill>
                            <a:srgbClr val="001F5F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созылмалы</a:t>
                      </a:r>
                      <a:r>
                        <a:rPr lang="ru-RU" sz="1200" b="1" dirty="0">
                          <a:solidFill>
                            <a:srgbClr val="001F5F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 блефарит / конъюнктивит / иридоциклит</a:t>
                      </a:r>
                    </a:p>
                    <a:p>
                      <a:pPr marL="16510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1F5F"/>
                        </a:buClr>
                        <a:buSzPts val="1000"/>
                      </a:pPr>
                      <a:r>
                        <a:rPr lang="ru-RU" sz="1200" b="1" dirty="0">
                          <a:solidFill>
                            <a:srgbClr val="001F5F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9. Эритема </a:t>
                      </a:r>
                      <a:r>
                        <a:rPr lang="ru-RU" sz="1200" b="1" dirty="0" err="1">
                          <a:solidFill>
                            <a:srgbClr val="001F5F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көп</a:t>
                      </a:r>
                      <a:r>
                        <a:rPr lang="ru-RU" sz="1200" b="1" dirty="0">
                          <a:solidFill>
                            <a:srgbClr val="001F5F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 </a:t>
                      </a:r>
                      <a:r>
                        <a:rPr lang="ru-RU" sz="1200" b="1" dirty="0" err="1">
                          <a:solidFill>
                            <a:srgbClr val="001F5F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формалы</a:t>
                      </a:r>
                      <a:endParaRPr lang="ru-RU" sz="1200" b="1" dirty="0">
                        <a:solidFill>
                          <a:srgbClr val="001F5F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  <a:p>
                      <a:pPr marL="16510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1F5F"/>
                        </a:buClr>
                        <a:buSzPts val="1000"/>
                      </a:pPr>
                      <a:r>
                        <a:rPr lang="ru-RU" sz="1200" b="1" dirty="0">
                          <a:solidFill>
                            <a:srgbClr val="001F5F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10. </a:t>
                      </a:r>
                      <a:r>
                        <a:rPr lang="ru-RU" sz="1200" b="1" dirty="0" err="1">
                          <a:solidFill>
                            <a:srgbClr val="001F5F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Қуық</a:t>
                      </a:r>
                      <a:r>
                        <a:rPr lang="ru-RU" sz="1200" b="1" dirty="0">
                          <a:solidFill>
                            <a:srgbClr val="001F5F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 </a:t>
                      </a:r>
                      <a:r>
                        <a:rPr lang="ru-RU" sz="1200" b="1" dirty="0" err="1">
                          <a:solidFill>
                            <a:srgbClr val="001F5F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асты</a:t>
                      </a:r>
                      <a:r>
                        <a:rPr lang="ru-RU" sz="1200" b="1" dirty="0">
                          <a:solidFill>
                            <a:srgbClr val="001F5F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 </a:t>
                      </a:r>
                      <a:r>
                        <a:rPr lang="ru-RU" sz="1200" b="1" dirty="0" err="1">
                          <a:solidFill>
                            <a:srgbClr val="001F5F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безінің</a:t>
                      </a:r>
                      <a:r>
                        <a:rPr lang="ru-RU" sz="1200" b="1" dirty="0">
                          <a:solidFill>
                            <a:srgbClr val="001F5F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 </a:t>
                      </a:r>
                      <a:r>
                        <a:rPr lang="ru-RU" sz="1200" b="1" dirty="0" err="1">
                          <a:solidFill>
                            <a:srgbClr val="001F5F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гиперплазиясы</a:t>
                      </a:r>
                      <a:endParaRPr lang="ru-RU" sz="1200" b="1" dirty="0">
                        <a:solidFill>
                          <a:srgbClr val="001F5F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  <a:p>
                      <a:pPr marL="16510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1F5F"/>
                        </a:buClr>
                        <a:buSzPts val="1000"/>
                      </a:pPr>
                      <a:r>
                        <a:rPr lang="ru-RU" sz="1200" b="1" dirty="0">
                          <a:solidFill>
                            <a:srgbClr val="001F5F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11. </a:t>
                      </a:r>
                      <a:r>
                        <a:rPr lang="ru-RU" sz="1200" b="1" dirty="0" err="1">
                          <a:solidFill>
                            <a:srgbClr val="001F5F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Сүт</a:t>
                      </a:r>
                      <a:r>
                        <a:rPr lang="ru-RU" sz="1200" b="1" dirty="0">
                          <a:solidFill>
                            <a:srgbClr val="001F5F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 </a:t>
                      </a:r>
                      <a:r>
                        <a:rPr lang="ru-RU" sz="1200" b="1" dirty="0" err="1">
                          <a:solidFill>
                            <a:srgbClr val="001F5F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безінің</a:t>
                      </a:r>
                      <a:r>
                        <a:rPr lang="ru-RU" sz="1200" b="1" dirty="0">
                          <a:solidFill>
                            <a:srgbClr val="001F5F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 </a:t>
                      </a:r>
                      <a:r>
                        <a:rPr lang="ru-RU" sz="1200" b="1" dirty="0" err="1">
                          <a:solidFill>
                            <a:srgbClr val="001F5F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қатерсіз</a:t>
                      </a:r>
                      <a:r>
                        <a:rPr lang="ru-RU" sz="1200" b="1" dirty="0">
                          <a:solidFill>
                            <a:srgbClr val="001F5F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 </a:t>
                      </a:r>
                      <a:r>
                        <a:rPr lang="ru-RU" sz="1200" b="1" dirty="0" err="1">
                          <a:solidFill>
                            <a:srgbClr val="001F5F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дисплазиясы</a:t>
                      </a:r>
                      <a:endParaRPr lang="ru-RU" sz="1200" b="1" dirty="0">
                        <a:solidFill>
                          <a:srgbClr val="001F5F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  <a:p>
                      <a:pPr marL="16510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1F5F"/>
                        </a:buClr>
                        <a:buSzPts val="1000"/>
                      </a:pPr>
                      <a:r>
                        <a:rPr lang="ru-RU" sz="1200" b="1" dirty="0">
                          <a:solidFill>
                            <a:srgbClr val="001F5F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12. Эндометриоз</a:t>
                      </a:r>
                    </a:p>
                    <a:p>
                      <a:pPr marL="16510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1F5F"/>
                        </a:buClr>
                        <a:buSzPts val="1000"/>
                      </a:pPr>
                      <a:r>
                        <a:rPr lang="ru-RU" sz="1200" b="1" dirty="0">
                          <a:solidFill>
                            <a:srgbClr val="001F5F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13. </a:t>
                      </a:r>
                      <a:r>
                        <a:rPr lang="ru-RU" sz="1200" b="1" dirty="0" err="1">
                          <a:solidFill>
                            <a:srgbClr val="001F5F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Несеп-жыныс</a:t>
                      </a:r>
                      <a:r>
                        <a:rPr lang="ru-RU" sz="1200" b="1" dirty="0">
                          <a:solidFill>
                            <a:srgbClr val="001F5F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 </a:t>
                      </a:r>
                      <a:r>
                        <a:rPr lang="ru-RU" sz="1200" b="1" dirty="0" err="1">
                          <a:solidFill>
                            <a:srgbClr val="001F5F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жүйесінің</a:t>
                      </a:r>
                      <a:r>
                        <a:rPr lang="ru-RU" sz="1200" b="1" dirty="0">
                          <a:solidFill>
                            <a:srgbClr val="001F5F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 </a:t>
                      </a:r>
                      <a:r>
                        <a:rPr lang="ru-RU" sz="1200" b="1" dirty="0" err="1">
                          <a:solidFill>
                            <a:srgbClr val="001F5F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созылмалы</a:t>
                      </a:r>
                      <a:r>
                        <a:rPr lang="ru-RU" sz="1200" b="1" dirty="0">
                          <a:solidFill>
                            <a:srgbClr val="001F5F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 </a:t>
                      </a:r>
                      <a:r>
                        <a:rPr lang="ru-RU" sz="1200" b="1" dirty="0" err="1">
                          <a:solidFill>
                            <a:srgbClr val="001F5F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инфекциялары</a:t>
                      </a:r>
                      <a:endParaRPr lang="ru-RU" sz="1200" b="1" dirty="0">
                        <a:solidFill>
                          <a:srgbClr val="001F5F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  <a:p>
                      <a:pPr marL="16510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1F5F"/>
                        </a:buClr>
                        <a:buSzPts val="1000"/>
                      </a:pPr>
                      <a:r>
                        <a:rPr lang="ru-RU" sz="1200" b="1" dirty="0">
                          <a:solidFill>
                            <a:srgbClr val="001F5F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14. Гастрит </a:t>
                      </a:r>
                      <a:r>
                        <a:rPr lang="ru-RU" sz="1200" b="1" dirty="0" err="1">
                          <a:solidFill>
                            <a:srgbClr val="001F5F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және</a:t>
                      </a:r>
                      <a:r>
                        <a:rPr lang="ru-RU" sz="1200" b="1" dirty="0">
                          <a:solidFill>
                            <a:srgbClr val="001F5F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 дуоденит</a:t>
                      </a:r>
                    </a:p>
                    <a:p>
                      <a:pPr marL="16510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1F5F"/>
                        </a:buClr>
                        <a:buSzPts val="1000"/>
                      </a:pPr>
                      <a:r>
                        <a:rPr lang="ru-RU" sz="1200" b="1" dirty="0">
                          <a:solidFill>
                            <a:srgbClr val="001F5F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15. </a:t>
                      </a:r>
                      <a:r>
                        <a:rPr lang="ru-RU" sz="1200" b="1" dirty="0" err="1">
                          <a:solidFill>
                            <a:srgbClr val="001F5F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Созылмалы</a:t>
                      </a:r>
                      <a:r>
                        <a:rPr lang="ru-RU" sz="1200" b="1" dirty="0">
                          <a:solidFill>
                            <a:srgbClr val="001F5F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 панкреатит</a:t>
                      </a:r>
                    </a:p>
                    <a:p>
                      <a:pPr marL="16510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1F5F"/>
                        </a:buClr>
                        <a:buSzPts val="1000"/>
                      </a:pPr>
                      <a:r>
                        <a:rPr lang="ru-RU" sz="1200" b="1" dirty="0">
                          <a:solidFill>
                            <a:srgbClr val="001F5F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16. Холецистит / Холангит</a:t>
                      </a:r>
                    </a:p>
                    <a:p>
                      <a:pPr marL="16510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1F5F"/>
                        </a:buClr>
                        <a:buSzPts val="1000"/>
                      </a:pPr>
                      <a:r>
                        <a:rPr lang="ru-RU" sz="1200" b="1" dirty="0">
                          <a:solidFill>
                            <a:srgbClr val="001F5F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17. </a:t>
                      </a:r>
                      <a:r>
                        <a:rPr lang="ru-RU" sz="1200" b="1" dirty="0" err="1">
                          <a:solidFill>
                            <a:srgbClr val="001F5F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Өт</a:t>
                      </a:r>
                      <a:r>
                        <a:rPr lang="ru-RU" sz="1200" b="1" dirty="0">
                          <a:solidFill>
                            <a:srgbClr val="001F5F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 </a:t>
                      </a:r>
                      <a:r>
                        <a:rPr lang="ru-RU" sz="1200" b="1" dirty="0" err="1">
                          <a:solidFill>
                            <a:srgbClr val="001F5F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тас</a:t>
                      </a:r>
                      <a:r>
                        <a:rPr lang="ru-RU" sz="1200" b="1" dirty="0">
                          <a:solidFill>
                            <a:srgbClr val="001F5F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 </a:t>
                      </a:r>
                      <a:r>
                        <a:rPr lang="ru-RU" sz="1200" b="1" dirty="0" err="1">
                          <a:solidFill>
                            <a:srgbClr val="001F5F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ауруы</a:t>
                      </a:r>
                      <a:endParaRPr lang="ru-RU" sz="1200" b="1" dirty="0">
                        <a:solidFill>
                          <a:srgbClr val="001F5F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  <a:p>
                      <a:pPr marL="16510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1F5F"/>
                        </a:buClr>
                        <a:buSzPts val="1000"/>
                      </a:pPr>
                      <a:r>
                        <a:rPr lang="ru-RU" sz="1200" b="1" dirty="0">
                          <a:solidFill>
                            <a:srgbClr val="001F5F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18. Мигрень</a:t>
                      </a:r>
                    </a:p>
                    <a:p>
                      <a:pPr marL="16510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1F5F"/>
                        </a:buClr>
                        <a:buSzPts val="1000"/>
                      </a:pPr>
                      <a:r>
                        <a:rPr lang="ru-RU" sz="1200" b="1" dirty="0">
                          <a:solidFill>
                            <a:srgbClr val="001F5F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19. </a:t>
                      </a:r>
                      <a:r>
                        <a:rPr lang="ru-RU" sz="1200" b="1" dirty="0" err="1">
                          <a:solidFill>
                            <a:srgbClr val="001F5F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Тригеминальды</a:t>
                      </a:r>
                      <a:r>
                        <a:rPr lang="ru-RU" sz="1200" b="1" dirty="0">
                          <a:solidFill>
                            <a:srgbClr val="001F5F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 </a:t>
                      </a:r>
                      <a:r>
                        <a:rPr lang="ru-RU" sz="1200" b="1" dirty="0" err="1">
                          <a:solidFill>
                            <a:srgbClr val="001F5F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жүйке</a:t>
                      </a:r>
                      <a:r>
                        <a:rPr lang="ru-RU" sz="1200" b="1" dirty="0">
                          <a:solidFill>
                            <a:srgbClr val="001F5F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 </a:t>
                      </a:r>
                      <a:r>
                        <a:rPr lang="ru-RU" sz="1200" b="1" dirty="0" err="1">
                          <a:solidFill>
                            <a:srgbClr val="001F5F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зақымдануы</a:t>
                      </a:r>
                      <a:endParaRPr lang="ru-RU" sz="1200" b="1" dirty="0">
                        <a:solidFill>
                          <a:srgbClr val="001F5F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  <a:p>
                      <a:pPr marL="16510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1F5F"/>
                        </a:buClr>
                        <a:buSzPts val="1000"/>
                      </a:pPr>
                      <a:r>
                        <a:rPr lang="ru-RU" sz="1200" b="1" dirty="0">
                          <a:solidFill>
                            <a:srgbClr val="001F5F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20. Гастроэнтерит </a:t>
                      </a:r>
                      <a:r>
                        <a:rPr lang="ru-RU" sz="1200" b="1" dirty="0" err="1">
                          <a:solidFill>
                            <a:srgbClr val="001F5F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және</a:t>
                      </a:r>
                      <a:r>
                        <a:rPr lang="ru-RU" sz="1200" b="1" dirty="0">
                          <a:solidFill>
                            <a:srgbClr val="001F5F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 </a:t>
                      </a:r>
                      <a:r>
                        <a:rPr lang="ru-RU" sz="1200" b="1" dirty="0" err="1">
                          <a:solidFill>
                            <a:srgbClr val="001F5F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инфекциялық</a:t>
                      </a:r>
                      <a:r>
                        <a:rPr lang="ru-RU" sz="1200" b="1" dirty="0">
                          <a:solidFill>
                            <a:srgbClr val="001F5F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 </a:t>
                      </a:r>
                      <a:r>
                        <a:rPr lang="ru-RU" sz="1200" b="1" dirty="0" err="1">
                          <a:solidFill>
                            <a:srgbClr val="001F5F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шыққан</a:t>
                      </a:r>
                      <a:r>
                        <a:rPr lang="ru-RU" sz="1200" b="1" dirty="0">
                          <a:solidFill>
                            <a:srgbClr val="001F5F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 колит</a:t>
                      </a:r>
                    </a:p>
                    <a:p>
                      <a:pPr marL="16510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1F5F"/>
                        </a:buClr>
                        <a:buSzPts val="1000"/>
                      </a:pPr>
                      <a:r>
                        <a:rPr lang="ru-RU" sz="1200" b="1" dirty="0">
                          <a:solidFill>
                            <a:srgbClr val="001F5F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21. </a:t>
                      </a:r>
                      <a:r>
                        <a:rPr lang="ru-RU" sz="1200" b="1" dirty="0" err="1">
                          <a:solidFill>
                            <a:srgbClr val="001F5F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Желшешек</a:t>
                      </a:r>
                      <a:endParaRPr lang="ru-RU" sz="1200" b="1" dirty="0">
                        <a:solidFill>
                          <a:srgbClr val="001F5F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  <a:p>
                      <a:pPr marL="16510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1F5F"/>
                        </a:buClr>
                        <a:buSzPts val="1000"/>
                      </a:pPr>
                      <a:r>
                        <a:rPr lang="ru-RU" sz="1200" b="1" dirty="0">
                          <a:solidFill>
                            <a:srgbClr val="001F5F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22. Герпес </a:t>
                      </a:r>
                      <a:r>
                        <a:rPr lang="ru-RU" sz="1200" b="1" dirty="0" err="1">
                          <a:solidFill>
                            <a:srgbClr val="001F5F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вирусынан</a:t>
                      </a:r>
                      <a:r>
                        <a:rPr lang="ru-RU" sz="1200" b="1" dirty="0">
                          <a:solidFill>
                            <a:srgbClr val="001F5F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 </a:t>
                      </a:r>
                      <a:r>
                        <a:rPr lang="ru-RU" sz="1200" b="1" dirty="0" err="1">
                          <a:solidFill>
                            <a:srgbClr val="001F5F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туындаған</a:t>
                      </a:r>
                      <a:r>
                        <a:rPr lang="ru-RU" sz="1200" b="1" dirty="0">
                          <a:solidFill>
                            <a:srgbClr val="001F5F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 </a:t>
                      </a:r>
                      <a:r>
                        <a:rPr lang="ru-RU" sz="1200" b="1" dirty="0" err="1">
                          <a:solidFill>
                            <a:srgbClr val="001F5F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инфекциялар</a:t>
                      </a:r>
                      <a:r>
                        <a:rPr lang="ru-RU" sz="1200" b="1" dirty="0">
                          <a:solidFill>
                            <a:srgbClr val="001F5F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 / </a:t>
                      </a:r>
                      <a:r>
                        <a:rPr lang="ru-RU" sz="1200" b="1" dirty="0" err="1">
                          <a:solidFill>
                            <a:srgbClr val="001F5F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шингл</a:t>
                      </a:r>
                      <a:endParaRPr lang="ru-RU" sz="1200" b="1" dirty="0">
                        <a:solidFill>
                          <a:srgbClr val="001F5F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  <a:p>
                      <a:pPr marL="16510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1F5F"/>
                        </a:buClr>
                        <a:buSzPts val="1000"/>
                      </a:pPr>
                      <a:r>
                        <a:rPr lang="ru-RU" sz="1200" b="1" dirty="0">
                          <a:solidFill>
                            <a:srgbClr val="001F5F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23. Амебиаз, Лямблиоз, Лямблиоз, Трихомониаз</a:t>
                      </a:r>
                    </a:p>
                    <a:p>
                      <a:pPr marL="16510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1F5F"/>
                        </a:buClr>
                        <a:buSzPts val="1000"/>
                      </a:pPr>
                      <a:r>
                        <a:rPr lang="ru-RU" sz="1200" b="1" dirty="0">
                          <a:solidFill>
                            <a:srgbClr val="001F5F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24. Аскаридоз Энтеробиоз Анкилостомидоз</a:t>
                      </a:r>
                    </a:p>
                    <a:p>
                      <a:pPr marL="16510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1F5F"/>
                        </a:buClr>
                        <a:buSzPts val="1000"/>
                      </a:pPr>
                      <a:r>
                        <a:rPr lang="ru-RU" sz="1200" b="1" dirty="0">
                          <a:solidFill>
                            <a:srgbClr val="001F5F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25. </a:t>
                      </a:r>
                      <a:r>
                        <a:rPr lang="ru-RU" sz="1200" b="1" dirty="0" err="1">
                          <a:solidFill>
                            <a:srgbClr val="001F5F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Есту</a:t>
                      </a:r>
                      <a:r>
                        <a:rPr lang="ru-RU" sz="1200" b="1" dirty="0">
                          <a:solidFill>
                            <a:srgbClr val="001F5F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 </a:t>
                      </a:r>
                      <a:r>
                        <a:rPr lang="ru-RU" sz="1200" b="1" dirty="0" err="1">
                          <a:solidFill>
                            <a:srgbClr val="001F5F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органдарының</a:t>
                      </a:r>
                      <a:r>
                        <a:rPr lang="ru-RU" sz="1200" b="1" dirty="0">
                          <a:solidFill>
                            <a:srgbClr val="001F5F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 </a:t>
                      </a:r>
                      <a:r>
                        <a:rPr lang="ru-RU" sz="1200" b="1" dirty="0" err="1">
                          <a:solidFill>
                            <a:srgbClr val="001F5F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қабыну</a:t>
                      </a:r>
                      <a:r>
                        <a:rPr lang="ru-RU" sz="1200" b="1" dirty="0">
                          <a:solidFill>
                            <a:srgbClr val="001F5F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 </a:t>
                      </a:r>
                      <a:r>
                        <a:rPr lang="ru-RU" sz="1200" b="1" dirty="0" err="1">
                          <a:solidFill>
                            <a:srgbClr val="001F5F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аурулары</a:t>
                      </a:r>
                      <a:endParaRPr lang="ru-RU" sz="1200" b="1" dirty="0">
                        <a:solidFill>
                          <a:srgbClr val="001F5F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  <a:p>
                      <a:pPr marL="16510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1F5F"/>
                        </a:buClr>
                        <a:buSzPts val="1000"/>
                      </a:pPr>
                      <a:r>
                        <a:rPr lang="ru-RU" sz="1200" b="1" dirty="0">
                          <a:solidFill>
                            <a:srgbClr val="001F5F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26. </a:t>
                      </a:r>
                      <a:r>
                        <a:rPr lang="ru-RU" sz="1200" b="1" dirty="0" err="1">
                          <a:solidFill>
                            <a:srgbClr val="001F5F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Есекжем</a:t>
                      </a:r>
                      <a:r>
                        <a:rPr lang="ru-RU" sz="1200" b="1" dirty="0">
                          <a:solidFill>
                            <a:srgbClr val="001F5F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 </a:t>
                      </a:r>
                      <a:r>
                        <a:rPr lang="ru-RU" sz="1200" b="1" dirty="0" err="1">
                          <a:solidFill>
                            <a:srgbClr val="001F5F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және</a:t>
                      </a:r>
                      <a:r>
                        <a:rPr lang="ru-RU" sz="1200" b="1" dirty="0">
                          <a:solidFill>
                            <a:srgbClr val="001F5F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 эритема, </a:t>
                      </a:r>
                      <a:r>
                        <a:rPr lang="ru-RU" sz="1200" b="1" dirty="0" err="1">
                          <a:solidFill>
                            <a:srgbClr val="001F5F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Ангиоэдема</a:t>
                      </a:r>
                      <a:endParaRPr lang="ru-RU" sz="1200" b="1" dirty="0">
                        <a:solidFill>
                          <a:srgbClr val="001F5F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  <a:p>
                      <a:pPr marL="16510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1F5F"/>
                        </a:buClr>
                        <a:buSzPts val="1000"/>
                      </a:pPr>
                      <a:r>
                        <a:rPr lang="ru-RU" sz="1200" b="1" dirty="0">
                          <a:solidFill>
                            <a:srgbClr val="001F5F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27. </a:t>
                      </a:r>
                      <a:r>
                        <a:rPr lang="ru-RU" sz="1200" b="1" dirty="0" err="1">
                          <a:solidFill>
                            <a:srgbClr val="001F5F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Тері</a:t>
                      </a:r>
                      <a:r>
                        <a:rPr lang="ru-RU" sz="1200" b="1" dirty="0">
                          <a:solidFill>
                            <a:srgbClr val="001F5F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 </a:t>
                      </a:r>
                      <a:r>
                        <a:rPr lang="ru-RU" sz="1200" b="1" dirty="0" err="1">
                          <a:solidFill>
                            <a:srgbClr val="001F5F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және</a:t>
                      </a:r>
                      <a:r>
                        <a:rPr lang="ru-RU" sz="1200" b="1" dirty="0">
                          <a:solidFill>
                            <a:srgbClr val="001F5F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 </a:t>
                      </a:r>
                      <a:r>
                        <a:rPr lang="ru-RU" sz="1200" b="1" dirty="0" err="1">
                          <a:solidFill>
                            <a:srgbClr val="001F5F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тері</a:t>
                      </a:r>
                      <a:r>
                        <a:rPr lang="ru-RU" sz="1200" b="1" dirty="0">
                          <a:solidFill>
                            <a:srgbClr val="001F5F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 </a:t>
                      </a:r>
                      <a:r>
                        <a:rPr lang="ru-RU" sz="1200" b="1" dirty="0" err="1">
                          <a:solidFill>
                            <a:srgbClr val="001F5F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астындағы</a:t>
                      </a:r>
                      <a:r>
                        <a:rPr lang="ru-RU" sz="1200" b="1" dirty="0">
                          <a:solidFill>
                            <a:srgbClr val="001F5F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 </a:t>
                      </a:r>
                      <a:r>
                        <a:rPr lang="ru-RU" sz="1200" b="1" dirty="0" err="1">
                          <a:solidFill>
                            <a:srgbClr val="001F5F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тіндердің</a:t>
                      </a:r>
                      <a:r>
                        <a:rPr lang="ru-RU" sz="1200" b="1" dirty="0">
                          <a:solidFill>
                            <a:srgbClr val="001F5F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 </a:t>
                      </a:r>
                      <a:r>
                        <a:rPr lang="ru-RU" sz="1200" b="1" dirty="0" err="1">
                          <a:solidFill>
                            <a:srgbClr val="001F5F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инфекциясы</a:t>
                      </a:r>
                      <a:endParaRPr lang="ru-RU" sz="1200" b="1" dirty="0">
                        <a:solidFill>
                          <a:srgbClr val="001F5F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  <a:p>
                      <a:pPr marL="16510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1F5F"/>
                        </a:buClr>
                        <a:buSzPts val="1000"/>
                      </a:pPr>
                      <a:r>
                        <a:rPr lang="ru-RU" sz="1200" b="1" dirty="0">
                          <a:solidFill>
                            <a:srgbClr val="001F5F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28. </a:t>
                      </a:r>
                      <a:r>
                        <a:rPr lang="ru-RU" sz="1200" b="1" dirty="0" err="1">
                          <a:solidFill>
                            <a:srgbClr val="001F5F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Жедел</a:t>
                      </a:r>
                      <a:r>
                        <a:rPr lang="ru-RU" sz="1200" b="1" dirty="0">
                          <a:solidFill>
                            <a:srgbClr val="001F5F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 / </a:t>
                      </a:r>
                      <a:r>
                        <a:rPr lang="ru-RU" sz="1200" b="1" dirty="0" err="1">
                          <a:solidFill>
                            <a:srgbClr val="001F5F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созылмалы</a:t>
                      </a:r>
                      <a:r>
                        <a:rPr lang="ru-RU" sz="1200" b="1" dirty="0">
                          <a:solidFill>
                            <a:srgbClr val="001F5F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 </a:t>
                      </a:r>
                      <a:r>
                        <a:rPr lang="ru-RU" sz="1200" b="1" dirty="0" err="1">
                          <a:solidFill>
                            <a:srgbClr val="001F5F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тубулоинтерстициальды</a:t>
                      </a:r>
                      <a:r>
                        <a:rPr lang="ru-RU" sz="1200" b="1" dirty="0">
                          <a:solidFill>
                            <a:srgbClr val="001F5F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 нефрит</a:t>
                      </a:r>
                    </a:p>
                    <a:p>
                      <a:pPr marL="16510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1F5F"/>
                        </a:buClr>
                        <a:buSzPts val="1000"/>
                      </a:pPr>
                      <a:r>
                        <a:rPr lang="ru-RU" sz="1200" b="1" dirty="0">
                          <a:solidFill>
                            <a:srgbClr val="001F5F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29. </a:t>
                      </a:r>
                      <a:r>
                        <a:rPr lang="ru-RU" sz="1200" b="1" dirty="0" err="1">
                          <a:solidFill>
                            <a:srgbClr val="001F5F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Зәр</a:t>
                      </a:r>
                      <a:r>
                        <a:rPr lang="ru-RU" sz="1200" b="1" dirty="0">
                          <a:solidFill>
                            <a:srgbClr val="001F5F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 </a:t>
                      </a:r>
                      <a:r>
                        <a:rPr lang="ru-RU" sz="1200" b="1" dirty="0" err="1">
                          <a:solidFill>
                            <a:srgbClr val="001F5F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шығару</a:t>
                      </a:r>
                      <a:r>
                        <a:rPr lang="ru-RU" sz="1200" b="1" dirty="0">
                          <a:solidFill>
                            <a:srgbClr val="001F5F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 </a:t>
                      </a:r>
                      <a:r>
                        <a:rPr lang="ru-RU" sz="1200" b="1" dirty="0" err="1">
                          <a:solidFill>
                            <a:srgbClr val="001F5F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жолдарының</a:t>
                      </a:r>
                      <a:r>
                        <a:rPr lang="ru-RU" sz="1200" b="1" dirty="0">
                          <a:solidFill>
                            <a:srgbClr val="001F5F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 </a:t>
                      </a:r>
                      <a:r>
                        <a:rPr lang="ru-RU" sz="1200" b="1" dirty="0" err="1">
                          <a:solidFill>
                            <a:srgbClr val="001F5F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инфекциясы</a:t>
                      </a:r>
                      <a:r>
                        <a:rPr lang="ru-RU" sz="1200" b="1" dirty="0">
                          <a:solidFill>
                            <a:srgbClr val="001F5F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 цистит Уретрит </a:t>
                      </a:r>
                      <a:r>
                        <a:rPr lang="ru-RU" sz="1200" b="1" dirty="0" err="1">
                          <a:solidFill>
                            <a:srgbClr val="001F5F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және</a:t>
                      </a:r>
                      <a:r>
                        <a:rPr lang="ru-RU" sz="1200" b="1" dirty="0">
                          <a:solidFill>
                            <a:srgbClr val="001F5F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 </a:t>
                      </a:r>
                      <a:r>
                        <a:rPr lang="ru-RU" sz="1200" b="1" dirty="0" err="1">
                          <a:solidFill>
                            <a:srgbClr val="001F5F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уретральды</a:t>
                      </a:r>
                      <a:r>
                        <a:rPr lang="ru-RU" sz="1200" b="1" dirty="0">
                          <a:solidFill>
                            <a:srgbClr val="001F5F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 синдром</a:t>
                      </a:r>
                    </a:p>
                    <a:p>
                      <a:pPr marL="16510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1F5F"/>
                        </a:buClr>
                        <a:buSzPts val="1000"/>
                      </a:pPr>
                      <a:r>
                        <a:rPr lang="ru-RU" sz="1200" b="1" dirty="0">
                          <a:solidFill>
                            <a:srgbClr val="001F5F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30. </a:t>
                      </a:r>
                      <a:r>
                        <a:rPr lang="ru-RU" sz="1200" b="1" dirty="0" err="1">
                          <a:solidFill>
                            <a:srgbClr val="001F5F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Несеп-жыныс</a:t>
                      </a:r>
                      <a:r>
                        <a:rPr lang="ru-RU" sz="1200" b="1" dirty="0">
                          <a:solidFill>
                            <a:srgbClr val="001F5F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 </a:t>
                      </a:r>
                      <a:r>
                        <a:rPr lang="ru-RU" sz="1200" b="1" dirty="0" err="1">
                          <a:solidFill>
                            <a:srgbClr val="001F5F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мүшелерінің</a:t>
                      </a:r>
                      <a:r>
                        <a:rPr lang="ru-RU" sz="1200" b="1" dirty="0">
                          <a:solidFill>
                            <a:srgbClr val="001F5F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 </a:t>
                      </a:r>
                      <a:r>
                        <a:rPr lang="ru-RU" sz="1200" b="1" dirty="0" err="1">
                          <a:solidFill>
                            <a:srgbClr val="001F5F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инфекциясы</a:t>
                      </a:r>
                      <a:endParaRPr lang="ru-RU" sz="1200" b="1" dirty="0">
                        <a:solidFill>
                          <a:srgbClr val="001F5F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  <a:p>
                      <a:pPr marL="16510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1F5F"/>
                        </a:buClr>
                        <a:buSzPts val="1000"/>
                        <a:buFontTx/>
                        <a:buNone/>
                        <a:tabLst/>
                        <a:defRPr/>
                      </a:pPr>
                      <a:r>
                        <a:rPr lang="ru-RU" sz="1200" b="1" dirty="0">
                          <a:solidFill>
                            <a:srgbClr val="001F5F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31. Синусит / </a:t>
                      </a:r>
                      <a:r>
                        <a:rPr lang="ru-RU" sz="1200" b="1" dirty="0" err="1">
                          <a:solidFill>
                            <a:srgbClr val="001F5F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бадамша</a:t>
                      </a:r>
                      <a:r>
                        <a:rPr lang="ru-RU" sz="1200" b="1" dirty="0">
                          <a:solidFill>
                            <a:srgbClr val="001F5F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 </a:t>
                      </a:r>
                      <a:r>
                        <a:rPr lang="ru-RU" sz="1200" b="1" dirty="0" err="1">
                          <a:solidFill>
                            <a:srgbClr val="001F5F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бездер</a:t>
                      </a:r>
                      <a:r>
                        <a:rPr lang="ru-RU" sz="1200" b="1" dirty="0">
                          <a:solidFill>
                            <a:srgbClr val="001F5F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 мен </a:t>
                      </a:r>
                      <a:r>
                        <a:rPr lang="ru-RU" sz="1200" b="1" dirty="0" err="1">
                          <a:solidFill>
                            <a:srgbClr val="001F5F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аденоидтардың</a:t>
                      </a:r>
                      <a:r>
                        <a:rPr lang="ru-RU" sz="1200" b="1" dirty="0">
                          <a:solidFill>
                            <a:srgbClr val="001F5F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 </a:t>
                      </a:r>
                      <a:r>
                        <a:rPr lang="ru-RU" sz="1200" b="1" dirty="0" err="1">
                          <a:solidFill>
                            <a:srgbClr val="001F5F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балалар</a:t>
                      </a:r>
                      <a:endParaRPr lang="ru-RU" sz="1200" b="1" dirty="0">
                        <a:solidFill>
                          <a:srgbClr val="001F5F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  <a:p>
                      <a:pPr marL="16510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1F5F"/>
                        </a:buClr>
                        <a:buSzPts val="1000"/>
                      </a:pPr>
                      <a:r>
                        <a:rPr lang="ru-RU" sz="1200" b="1" dirty="0">
                          <a:solidFill>
                            <a:srgbClr val="001F5F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 </a:t>
                      </a:r>
                      <a:r>
                        <a:rPr lang="ru-RU" sz="1200" b="1" dirty="0" err="1">
                          <a:solidFill>
                            <a:srgbClr val="001F5F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аурулары</a:t>
                      </a:r>
                      <a:r>
                        <a:rPr lang="ru-RU" sz="1200" b="1" dirty="0">
                          <a:solidFill>
                            <a:srgbClr val="001F5F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 </a:t>
                      </a:r>
                    </a:p>
                    <a:p>
                      <a:pPr marL="16510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1F5F"/>
                        </a:buClr>
                        <a:buSzPts val="1000"/>
                      </a:pPr>
                      <a:r>
                        <a:rPr lang="ru-RU" sz="1200" b="1" dirty="0">
                          <a:solidFill>
                            <a:srgbClr val="001F5F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32. </a:t>
                      </a:r>
                      <a:r>
                        <a:rPr lang="ru-RU" sz="1200" b="1" dirty="0" err="1">
                          <a:solidFill>
                            <a:srgbClr val="001F5F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Асқазан</a:t>
                      </a:r>
                      <a:r>
                        <a:rPr lang="ru-RU" sz="1200" b="1" dirty="0">
                          <a:solidFill>
                            <a:srgbClr val="001F5F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 </a:t>
                      </a:r>
                      <a:r>
                        <a:rPr lang="ru-RU" sz="1200" b="1" dirty="0" err="1">
                          <a:solidFill>
                            <a:srgbClr val="001F5F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және</a:t>
                      </a:r>
                      <a:r>
                        <a:rPr lang="ru-RU" sz="1200" b="1" dirty="0">
                          <a:solidFill>
                            <a:srgbClr val="001F5F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 12 </a:t>
                      </a:r>
                      <a:r>
                        <a:rPr lang="ru-RU" sz="1200" b="1" dirty="0" err="1">
                          <a:solidFill>
                            <a:srgbClr val="001F5F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елі</a:t>
                      </a:r>
                      <a:r>
                        <a:rPr lang="ru-RU" sz="1200" b="1" dirty="0">
                          <a:solidFill>
                            <a:srgbClr val="001F5F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 </a:t>
                      </a:r>
                      <a:r>
                        <a:rPr lang="ru-RU" sz="1200" b="1" dirty="0" err="1">
                          <a:solidFill>
                            <a:srgbClr val="001F5F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ішектің</a:t>
                      </a:r>
                      <a:r>
                        <a:rPr lang="ru-RU" sz="1200" b="1" dirty="0">
                          <a:solidFill>
                            <a:srgbClr val="001F5F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 </a:t>
                      </a:r>
                      <a:r>
                        <a:rPr lang="ru-RU" sz="1200" b="1" dirty="0" err="1">
                          <a:solidFill>
                            <a:srgbClr val="001F5F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ойық</a:t>
                      </a:r>
                      <a:r>
                        <a:rPr lang="ru-RU" sz="1200" b="1" dirty="0">
                          <a:solidFill>
                            <a:srgbClr val="001F5F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 </a:t>
                      </a:r>
                      <a:r>
                        <a:rPr lang="ru-RU" sz="1200" b="1" dirty="0" err="1">
                          <a:solidFill>
                            <a:srgbClr val="001F5F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жарасы</a:t>
                      </a:r>
                      <a:endParaRPr lang="ru-KZ" sz="1200" b="1" dirty="0">
                        <a:solidFill>
                          <a:srgbClr val="001F5F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  <a:p>
                      <a:endParaRPr lang="ru-KZ" sz="1150" kern="1200" dirty="0">
                        <a:solidFill>
                          <a:schemeClr val="tx1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57680824"/>
                  </a:ext>
                </a:extLst>
              </a:tr>
            </a:tbl>
          </a:graphicData>
        </a:graphic>
      </p:graphicFrame>
      <p:pic>
        <p:nvPicPr>
          <p:cNvPr id="3" name="object 3">
            <a:extLst>
              <a:ext uri="{FF2B5EF4-FFF2-40B4-BE49-F238E27FC236}">
                <a16:creationId xmlns:a16="http://schemas.microsoft.com/office/drawing/2014/main" id="{8A8658AB-BADB-78D1-4391-A5C201CFD09B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-36576" y="-81874"/>
            <a:ext cx="2551176" cy="654960"/>
          </a:xfrm>
          <a:prstGeom prst="rect">
            <a:avLst/>
          </a:prstGeom>
        </p:spPr>
      </p:pic>
      <p:sp>
        <p:nvSpPr>
          <p:cNvPr id="5" name="object 5">
            <a:extLst>
              <a:ext uri="{FF2B5EF4-FFF2-40B4-BE49-F238E27FC236}">
                <a16:creationId xmlns:a16="http://schemas.microsoft.com/office/drawing/2014/main" id="{307F9329-8F03-7524-40CB-11F79C92A5E6}"/>
              </a:ext>
            </a:extLst>
          </p:cNvPr>
          <p:cNvSpPr/>
          <p:nvPr/>
        </p:nvSpPr>
        <p:spPr>
          <a:xfrm>
            <a:off x="2266122" y="60179"/>
            <a:ext cx="9925878" cy="365125"/>
          </a:xfrm>
          <a:custGeom>
            <a:avLst/>
            <a:gdLst/>
            <a:ahLst/>
            <a:cxnLst/>
            <a:rect l="l" t="t" r="r" b="b"/>
            <a:pathLst>
              <a:path w="8068945" h="646430">
                <a:moveTo>
                  <a:pt x="8068492" y="0"/>
                </a:moveTo>
                <a:lnTo>
                  <a:pt x="0" y="0"/>
                </a:lnTo>
                <a:lnTo>
                  <a:pt x="423169" y="646419"/>
                </a:lnTo>
                <a:lnTo>
                  <a:pt x="8068492" y="646419"/>
                </a:lnTo>
                <a:lnTo>
                  <a:pt x="8068492" y="0"/>
                </a:lnTo>
                <a:close/>
              </a:path>
            </a:pathLst>
          </a:cu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0" tIns="0" rIns="0" bIns="0" rtlCol="0" anchor="ctr"/>
          <a:lstStyle/>
          <a:p>
            <a:pPr marL="53975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700" b="1" i="0" u="none" strike="noStrike" kern="1200" cap="none" spc="0" normalizeH="0" baseline="0" noProof="0" dirty="0">
                <a:ln>
                  <a:noFill/>
                </a:ln>
                <a:solidFill>
                  <a:srgbClr val="156082">
                    <a:lumMod val="50000"/>
                  </a:srgbClr>
                </a:solidFill>
                <a:effectLst/>
                <a:uLnTx/>
                <a:uFillTx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АМБУЛАТОРИЯЛЫҚ ДӘРІ-ДӘРМЕКПЕН ҚАМТАМАСЫЗ ЕТУ ТІЗБЕСІН ОҢТАЙЛАНДЫРУ</a:t>
            </a:r>
          </a:p>
        </p:txBody>
      </p:sp>
    </p:spTree>
    <p:extLst>
      <p:ext uri="{BB962C8B-B14F-4D97-AF65-F5344CB8AC3E}">
        <p14:creationId xmlns:p14="http://schemas.microsoft.com/office/powerpoint/2010/main" val="40304409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>
            <a:extLst>
              <a:ext uri="{FF2B5EF4-FFF2-40B4-BE49-F238E27FC236}">
                <a16:creationId xmlns:a16="http://schemas.microsoft.com/office/drawing/2014/main" id="{ADABF4B8-D4CB-6A96-8551-F65749FE722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6279399"/>
              </p:ext>
            </p:extLst>
          </p:nvPr>
        </p:nvGraphicFramePr>
        <p:xfrm>
          <a:off x="325399" y="1340616"/>
          <a:ext cx="11655499" cy="604717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1655499">
                  <a:extLst>
                    <a:ext uri="{9D8B030D-6E8A-4147-A177-3AD203B41FA5}">
                      <a16:colId xmlns:a16="http://schemas.microsoft.com/office/drawing/2014/main" val="1773824437"/>
                    </a:ext>
                  </a:extLst>
                </a:gridCol>
              </a:tblGrid>
              <a:tr h="60471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1. </a:t>
                      </a:r>
                      <a:r>
                        <a:rPr lang="ru-RU" sz="1400" dirty="0" err="1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Тегін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 </a:t>
                      </a:r>
                      <a:r>
                        <a:rPr lang="ru-RU" sz="1400" dirty="0" err="1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медициналық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 </a:t>
                      </a:r>
                      <a:r>
                        <a:rPr lang="ru-RU" sz="1400" dirty="0" err="1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көмектің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 </a:t>
                      </a:r>
                      <a:r>
                        <a:rPr lang="ru-RU" sz="1400" dirty="0" err="1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кепілдік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 </a:t>
                      </a:r>
                      <a:r>
                        <a:rPr lang="ru-RU" sz="1400" dirty="0" err="1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берілген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 </a:t>
                      </a:r>
                      <a:r>
                        <a:rPr lang="ru-RU" sz="1400" dirty="0" err="1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көлемі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 </a:t>
                      </a:r>
                      <a:r>
                        <a:rPr lang="ru-RU" sz="1400" dirty="0" err="1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шеңберіндегі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 </a:t>
                      </a:r>
                      <a:r>
                        <a:rPr lang="ru-RU" sz="1400" dirty="0" err="1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дәрілік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 </a:t>
                      </a:r>
                      <a:r>
                        <a:rPr lang="ru-RU" sz="1400" dirty="0" err="1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заттар</a:t>
                      </a:r>
                      <a:endParaRPr lang="ru-KZ" sz="1200" dirty="0">
                        <a:solidFill>
                          <a:schemeClr val="tx1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8345559"/>
                  </a:ext>
                </a:extLst>
              </a:tr>
            </a:tbl>
          </a:graphicData>
        </a:graphic>
      </p:graphicFrame>
      <p:graphicFrame>
        <p:nvGraphicFramePr>
          <p:cNvPr id="8" name="Таблица 7">
            <a:extLst>
              <a:ext uri="{FF2B5EF4-FFF2-40B4-BE49-F238E27FC236}">
                <a16:creationId xmlns:a16="http://schemas.microsoft.com/office/drawing/2014/main" id="{7ED268CD-0AE5-22DE-1501-F58888CD572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3885644"/>
              </p:ext>
            </p:extLst>
          </p:nvPr>
        </p:nvGraphicFramePr>
        <p:xfrm>
          <a:off x="325400" y="1622323"/>
          <a:ext cx="11655499" cy="4485818"/>
        </p:xfrm>
        <a:graphic>
          <a:graphicData uri="http://schemas.openxmlformats.org/drawingml/2006/table">
            <a:tbl>
              <a:tblPr firstRow="1">
                <a:tableStyleId>{21E4AEA4-8DFA-4A89-87EB-49C32662AFE0}</a:tableStyleId>
              </a:tblPr>
              <a:tblGrid>
                <a:gridCol w="276224">
                  <a:extLst>
                    <a:ext uri="{9D8B030D-6E8A-4147-A177-3AD203B41FA5}">
                      <a16:colId xmlns:a16="http://schemas.microsoft.com/office/drawing/2014/main" val="3729593428"/>
                    </a:ext>
                  </a:extLst>
                </a:gridCol>
                <a:gridCol w="523875">
                  <a:extLst>
                    <a:ext uri="{9D8B030D-6E8A-4147-A177-3AD203B41FA5}">
                      <a16:colId xmlns:a16="http://schemas.microsoft.com/office/drawing/2014/main" val="3271307999"/>
                    </a:ext>
                  </a:extLst>
                </a:gridCol>
                <a:gridCol w="876300">
                  <a:extLst>
                    <a:ext uri="{9D8B030D-6E8A-4147-A177-3AD203B41FA5}">
                      <a16:colId xmlns:a16="http://schemas.microsoft.com/office/drawing/2014/main" val="2270429772"/>
                    </a:ext>
                  </a:extLst>
                </a:gridCol>
                <a:gridCol w="866775">
                  <a:extLst>
                    <a:ext uri="{9D8B030D-6E8A-4147-A177-3AD203B41FA5}">
                      <a16:colId xmlns:a16="http://schemas.microsoft.com/office/drawing/2014/main" val="2398844340"/>
                    </a:ext>
                  </a:extLst>
                </a:gridCol>
                <a:gridCol w="1381125">
                  <a:extLst>
                    <a:ext uri="{9D8B030D-6E8A-4147-A177-3AD203B41FA5}">
                      <a16:colId xmlns:a16="http://schemas.microsoft.com/office/drawing/2014/main" val="1350423197"/>
                    </a:ext>
                  </a:extLst>
                </a:gridCol>
                <a:gridCol w="6448425">
                  <a:extLst>
                    <a:ext uri="{9D8B030D-6E8A-4147-A177-3AD203B41FA5}">
                      <a16:colId xmlns:a16="http://schemas.microsoft.com/office/drawing/2014/main" val="920345784"/>
                    </a:ext>
                  </a:extLst>
                </a:gridCol>
                <a:gridCol w="1282775">
                  <a:extLst>
                    <a:ext uri="{9D8B030D-6E8A-4147-A177-3AD203B41FA5}">
                      <a16:colId xmlns:a16="http://schemas.microsoft.com/office/drawing/2014/main" val="1651955163"/>
                    </a:ext>
                  </a:extLst>
                </a:gridCol>
              </a:tblGrid>
              <a:tr h="380783">
                <a:tc gridSpan="7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Психикалық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 </a:t>
                      </a:r>
                      <a:r>
                        <a:rPr lang="ru-RU" sz="1200" dirty="0" err="1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және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 </a:t>
                      </a:r>
                      <a:r>
                        <a:rPr lang="ru-RU" sz="1200" dirty="0" err="1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мінез-құлық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 </a:t>
                      </a:r>
                      <a:r>
                        <a:rPr lang="ru-RU" sz="1200" dirty="0" err="1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бұзылыстары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KZ" sz="1200" dirty="0">
                        <a:solidFill>
                          <a:schemeClr val="tx1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3206300"/>
                  </a:ext>
                </a:extLst>
              </a:tr>
              <a:tr h="189004">
                <a:tc rowSpan="14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50" dirty="0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46 </a:t>
                      </a:r>
                      <a:endParaRPr lang="ru-KZ" sz="950" dirty="0">
                        <a:solidFill>
                          <a:schemeClr val="tx1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14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F00-F99</a:t>
                      </a:r>
                      <a:endParaRPr lang="ru-KZ" sz="1200" dirty="0">
                        <a:solidFill>
                          <a:schemeClr val="tx1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1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err="1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Психикалық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 </a:t>
                      </a:r>
                      <a:r>
                        <a:rPr lang="ru-RU" sz="1200" dirty="0" err="1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аурулар</a:t>
                      </a:r>
                      <a:endParaRPr lang="ru-KZ" sz="1200" dirty="0">
                        <a:solidFill>
                          <a:schemeClr val="tx1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KZ" sz="1200" dirty="0">
                        <a:solidFill>
                          <a:schemeClr val="tx1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1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 err="1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Динамикалық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 </a:t>
                      </a:r>
                      <a:r>
                        <a:rPr lang="ru-RU" sz="1200" dirty="0" err="1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бақылаудан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 </a:t>
                      </a:r>
                      <a:r>
                        <a:rPr lang="ru-RU" sz="1200" dirty="0" err="1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тұратын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 </a:t>
                      </a:r>
                      <a:r>
                        <a:rPr lang="ru-RU" sz="1200" dirty="0" err="1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барлық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 </a:t>
                      </a:r>
                      <a:r>
                        <a:rPr lang="ru-RU" sz="1200" dirty="0" err="1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санаттар</a:t>
                      </a:r>
                      <a:endParaRPr lang="ru-KZ" sz="1200" dirty="0">
                        <a:solidFill>
                          <a:schemeClr val="tx1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1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 err="1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Барлық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 </a:t>
                      </a:r>
                      <a:r>
                        <a:rPr lang="ru-RU" sz="1200" dirty="0" err="1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кезеңдер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 мен </a:t>
                      </a:r>
                      <a:r>
                        <a:rPr lang="ru-RU" sz="1200" dirty="0" err="1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ауырлық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 </a:t>
                      </a:r>
                      <a:r>
                        <a:rPr lang="ru-RU" sz="1200" dirty="0" err="1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дәрежелері</a:t>
                      </a:r>
                      <a:endParaRPr lang="ru-KZ" sz="1200" dirty="0">
                        <a:solidFill>
                          <a:schemeClr val="tx1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 err="1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Тригексифенидил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, таблетка</a:t>
                      </a:r>
                      <a:endParaRPr lang="ru-KZ" sz="1200" dirty="0">
                        <a:solidFill>
                          <a:schemeClr val="tx1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N04AA01</a:t>
                      </a:r>
                      <a:endParaRPr lang="ru-KZ" sz="1200" dirty="0">
                        <a:solidFill>
                          <a:schemeClr val="tx1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31201589"/>
                  </a:ext>
                </a:extLst>
              </a:tr>
              <a:tr h="189004"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KZ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KZ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KZ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KZ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KZ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Хлорпромазин, таблетка</a:t>
                      </a:r>
                      <a:endParaRPr lang="ru-KZ" sz="1200">
                        <a:solidFill>
                          <a:schemeClr val="tx1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N05AA01</a:t>
                      </a:r>
                      <a:endParaRPr lang="ru-KZ" sz="1200" dirty="0">
                        <a:solidFill>
                          <a:schemeClr val="tx1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41215484"/>
                  </a:ext>
                </a:extLst>
              </a:tr>
              <a:tr h="189004"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KZ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KZ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KZ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KZ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KZ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 err="1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Левомепромазин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, таблетка</a:t>
                      </a:r>
                      <a:endParaRPr lang="ru-KZ" sz="1200" dirty="0">
                        <a:solidFill>
                          <a:schemeClr val="tx1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N05AA02</a:t>
                      </a:r>
                      <a:endParaRPr lang="ru-KZ" sz="1200">
                        <a:solidFill>
                          <a:schemeClr val="tx1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3842750"/>
                  </a:ext>
                </a:extLst>
              </a:tr>
              <a:tr h="189004"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KZ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KZ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KZ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KZ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KZ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Трифлуоперазин, таблетка</a:t>
                      </a:r>
                      <a:endParaRPr lang="ru-KZ" sz="1200" dirty="0">
                        <a:solidFill>
                          <a:schemeClr val="tx1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N05AB06</a:t>
                      </a:r>
                      <a:endParaRPr lang="ru-KZ" sz="1200" dirty="0">
                        <a:solidFill>
                          <a:schemeClr val="tx1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9033135"/>
                  </a:ext>
                </a:extLst>
              </a:tr>
              <a:tr h="245103"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KZ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KZ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KZ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KZ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KZ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Галоперидол, </a:t>
                      </a:r>
                      <a:r>
                        <a:rPr lang="ru-RU" sz="1200" dirty="0" err="1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таблеткалар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, </a:t>
                      </a:r>
                      <a:r>
                        <a:rPr lang="ru-RU" sz="1200" dirty="0" err="1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инъекцияға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 </a:t>
                      </a:r>
                      <a:r>
                        <a:rPr lang="ru-RU" sz="1200" dirty="0" err="1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арналған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 май </a:t>
                      </a:r>
                      <a:r>
                        <a:rPr lang="ru-RU" sz="1200" dirty="0" err="1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ерітіндісі</a:t>
                      </a:r>
                      <a:endParaRPr lang="ru-KZ" sz="1200" dirty="0">
                        <a:solidFill>
                          <a:schemeClr val="tx1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N05AD01</a:t>
                      </a:r>
                      <a:endParaRPr lang="ru-KZ" sz="1200" dirty="0">
                        <a:solidFill>
                          <a:schemeClr val="tx1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6583269"/>
                  </a:ext>
                </a:extLst>
              </a:tr>
              <a:tr h="189004"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KZ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KZ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KZ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KZ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KZ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 err="1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Клозапин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, таблетка</a:t>
                      </a:r>
                      <a:endParaRPr lang="ru-KZ" sz="1200" dirty="0">
                        <a:solidFill>
                          <a:schemeClr val="tx1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N05AH02</a:t>
                      </a:r>
                      <a:endParaRPr lang="ru-KZ" sz="1200" dirty="0">
                        <a:solidFill>
                          <a:schemeClr val="tx1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370597"/>
                  </a:ext>
                </a:extLst>
              </a:tr>
              <a:tr h="189004"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KZ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KZ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KZ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KZ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KZ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 err="1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Оланзапин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, таблетка</a:t>
                      </a:r>
                      <a:endParaRPr lang="ru-KZ" sz="1200" dirty="0">
                        <a:solidFill>
                          <a:schemeClr val="tx1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N05AH03</a:t>
                      </a:r>
                      <a:endParaRPr lang="ru-KZ" sz="1200" dirty="0">
                        <a:solidFill>
                          <a:schemeClr val="tx1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024427"/>
                  </a:ext>
                </a:extLst>
              </a:tr>
              <a:tr h="444675"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KZ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KZ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KZ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KZ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KZ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 err="1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Рисперидон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, </a:t>
                      </a:r>
                      <a:r>
                        <a:rPr lang="ru-RU" sz="1200" dirty="0" err="1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таблеткалар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, </a:t>
                      </a:r>
                      <a:r>
                        <a:rPr lang="ru-RU" sz="1200" dirty="0" err="1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бұлшықет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 </a:t>
                      </a:r>
                      <a:r>
                        <a:rPr lang="ru-RU" sz="1200" dirty="0" err="1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ішіне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 </a:t>
                      </a:r>
                      <a:r>
                        <a:rPr lang="ru-RU" sz="1200" dirty="0" err="1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ұзақ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 </a:t>
                      </a:r>
                      <a:r>
                        <a:rPr lang="ru-RU" sz="1200" dirty="0" err="1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әсер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 </a:t>
                      </a:r>
                      <a:r>
                        <a:rPr lang="ru-RU" sz="1200" dirty="0" err="1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ету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 </a:t>
                      </a:r>
                      <a:r>
                        <a:rPr lang="ru-RU" sz="1200" dirty="0" err="1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үшін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 суспензия </a:t>
                      </a:r>
                      <a:r>
                        <a:rPr lang="ru-RU" sz="1200" dirty="0" err="1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дайындауға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 </a:t>
                      </a:r>
                      <a:r>
                        <a:rPr lang="ru-RU" sz="1200" dirty="0" err="1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арналған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 </a:t>
                      </a:r>
                      <a:r>
                        <a:rPr lang="ru-RU" sz="1200" dirty="0" err="1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ұнтақ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, </a:t>
                      </a:r>
                      <a:r>
                        <a:rPr lang="ru-RU" sz="1200" dirty="0" err="1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ішуге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 </a:t>
                      </a:r>
                      <a:r>
                        <a:rPr lang="ru-RU" sz="1200" dirty="0" err="1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арналған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 </a:t>
                      </a:r>
                      <a:r>
                        <a:rPr lang="ru-RU" sz="1200" dirty="0" err="1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ерітінді</a:t>
                      </a:r>
                      <a:endParaRPr lang="ru-KZ" sz="1200" dirty="0">
                        <a:solidFill>
                          <a:schemeClr val="tx1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N05AX08</a:t>
                      </a:r>
                      <a:endParaRPr lang="ru-KZ" sz="1200" dirty="0">
                        <a:solidFill>
                          <a:schemeClr val="tx1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9173305"/>
                  </a:ext>
                </a:extLst>
              </a:tr>
              <a:tr h="377610"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KZ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KZ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KZ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KZ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KZ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 err="1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Ұзақ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 </a:t>
                      </a:r>
                      <a:r>
                        <a:rPr lang="ru-RU" sz="1200" dirty="0" err="1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әсер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 </a:t>
                      </a:r>
                      <a:r>
                        <a:rPr lang="ru-RU" sz="1200" dirty="0" err="1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ететін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 </a:t>
                      </a:r>
                      <a:r>
                        <a:rPr lang="ru-RU" sz="1200" dirty="0" err="1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бұлшықет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 </a:t>
                      </a:r>
                      <a:r>
                        <a:rPr lang="ru-RU" sz="1200" dirty="0" err="1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ішіне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 </a:t>
                      </a:r>
                      <a:r>
                        <a:rPr lang="ru-RU" sz="1200" dirty="0" err="1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енгізуге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 </a:t>
                      </a:r>
                      <a:r>
                        <a:rPr lang="ru-RU" sz="1200" dirty="0" err="1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арналған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 </a:t>
                      </a:r>
                      <a:r>
                        <a:rPr lang="ru-RU" sz="1200" dirty="0" err="1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палиперидон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, </a:t>
                      </a:r>
                      <a:r>
                        <a:rPr lang="ru-RU" sz="1200" dirty="0" err="1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таблеткалар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, суспензия</a:t>
                      </a:r>
                      <a:endParaRPr lang="ru-KZ" sz="1200" dirty="0">
                        <a:solidFill>
                          <a:schemeClr val="tx1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N05AX13</a:t>
                      </a:r>
                      <a:endParaRPr lang="ru-KZ" sz="1200" dirty="0">
                        <a:solidFill>
                          <a:schemeClr val="tx1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9279379"/>
                  </a:ext>
                </a:extLst>
              </a:tr>
              <a:tr h="189004"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KZ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KZ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KZ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KZ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KZ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Диазепам, таблетка</a:t>
                      </a:r>
                      <a:endParaRPr lang="ru-KZ" sz="1200" dirty="0">
                        <a:solidFill>
                          <a:schemeClr val="tx1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N05BA01</a:t>
                      </a:r>
                      <a:endParaRPr lang="ru-KZ" sz="1200" dirty="0">
                        <a:solidFill>
                          <a:schemeClr val="tx1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6321335"/>
                  </a:ext>
                </a:extLst>
              </a:tr>
              <a:tr h="189004"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KZ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KZ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KZ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KZ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KZ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Амитриптилин, таблетка</a:t>
                      </a:r>
                      <a:endParaRPr lang="ru-KZ" sz="1200" dirty="0">
                        <a:solidFill>
                          <a:schemeClr val="tx1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N06AA09</a:t>
                      </a:r>
                      <a:endParaRPr lang="ru-KZ" sz="1200" dirty="0">
                        <a:solidFill>
                          <a:schemeClr val="tx1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7679770"/>
                  </a:ext>
                </a:extLst>
              </a:tr>
              <a:tr h="301961">
                <a:tc v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 err="1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Венлафаксин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, таблетка, капсула</a:t>
                      </a:r>
                      <a:endParaRPr lang="ru-KZ" sz="1200" dirty="0">
                        <a:solidFill>
                          <a:schemeClr val="tx1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N06AX16</a:t>
                      </a:r>
                      <a:endParaRPr lang="ru-KZ" sz="1200" dirty="0">
                        <a:solidFill>
                          <a:schemeClr val="tx1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7999161"/>
                  </a:ext>
                </a:extLst>
              </a:tr>
              <a:tr h="219668"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KZ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KZ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KZ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KZ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KZ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1" kern="1200" dirty="0" err="1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Амисульприд</a:t>
                      </a:r>
                      <a:r>
                        <a:rPr lang="ru-RU" sz="1200" b="1" kern="1200" dirty="0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, </a:t>
                      </a:r>
                      <a:r>
                        <a:rPr lang="ru-RU" sz="1200" b="1" kern="1200" dirty="0" err="1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ішуге</a:t>
                      </a:r>
                      <a:r>
                        <a:rPr lang="ru-RU" sz="1200" b="1" kern="1200" dirty="0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 </a:t>
                      </a:r>
                      <a:r>
                        <a:rPr lang="ru-RU" sz="1200" b="1" kern="1200" dirty="0" err="1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арналған</a:t>
                      </a:r>
                      <a:r>
                        <a:rPr lang="ru-RU" sz="1200" b="1" kern="1200" dirty="0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 </a:t>
                      </a:r>
                      <a:r>
                        <a:rPr lang="ru-RU" sz="1200" b="1" kern="1200" dirty="0" err="1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ерітінді</a:t>
                      </a:r>
                      <a:endParaRPr lang="ru-KZ" sz="1200" b="1" kern="1200" dirty="0">
                        <a:solidFill>
                          <a:schemeClr val="tx1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1" kern="1200" dirty="0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N05AL05</a:t>
                      </a:r>
                      <a:endParaRPr lang="ru-KZ" sz="1200" b="1" kern="1200" dirty="0">
                        <a:solidFill>
                          <a:schemeClr val="tx1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7241459"/>
                  </a:ext>
                </a:extLst>
              </a:tr>
              <a:tr h="1003986"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KZ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KZ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KZ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 err="1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Ересектер</a:t>
                      </a:r>
                      <a:endParaRPr lang="ru-KZ" sz="1200" dirty="0">
                        <a:solidFill>
                          <a:schemeClr val="tx1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 err="1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Опиоидты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 </a:t>
                      </a:r>
                      <a:r>
                        <a:rPr lang="ru-RU" sz="1200" dirty="0" err="1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агонистердің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 </a:t>
                      </a:r>
                      <a:r>
                        <a:rPr lang="ru-RU" sz="1200" dirty="0" err="1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демеуші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 </a:t>
                      </a:r>
                      <a:r>
                        <a:rPr lang="ru-RU" sz="1200" dirty="0" err="1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еміне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 </a:t>
                      </a:r>
                      <a:r>
                        <a:rPr lang="ru-RU" sz="1200" dirty="0" err="1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жататын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 </a:t>
                      </a:r>
                      <a:r>
                        <a:rPr lang="ru-RU" sz="1200" dirty="0" err="1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пациенттер</a:t>
                      </a:r>
                      <a:endParaRPr lang="ru-KZ" sz="1200" dirty="0">
                        <a:solidFill>
                          <a:schemeClr val="tx1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Метадон, </a:t>
                      </a:r>
                      <a:r>
                        <a:rPr lang="ru-RU" sz="1200" dirty="0" err="1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ауызша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 </a:t>
                      </a:r>
                      <a:r>
                        <a:rPr lang="ru-RU" sz="1200" dirty="0" err="1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қолдануға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 </a:t>
                      </a:r>
                      <a:r>
                        <a:rPr lang="ru-RU" sz="1200" dirty="0" err="1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арналған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 </a:t>
                      </a:r>
                      <a:r>
                        <a:rPr lang="ru-RU" sz="1200" dirty="0" err="1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ерітінді</a:t>
                      </a:r>
                      <a:endParaRPr lang="ru-KZ" sz="1200" dirty="0">
                        <a:solidFill>
                          <a:schemeClr val="tx1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N07BC02</a:t>
                      </a:r>
                      <a:endParaRPr lang="ru-KZ" sz="1200" dirty="0">
                        <a:solidFill>
                          <a:schemeClr val="tx1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5615719"/>
                  </a:ext>
                </a:extLst>
              </a:tr>
            </a:tbl>
          </a:graphicData>
        </a:graphic>
      </p:graphicFrame>
      <p:sp>
        <p:nvSpPr>
          <p:cNvPr id="2" name="object 5">
            <a:extLst>
              <a:ext uri="{FF2B5EF4-FFF2-40B4-BE49-F238E27FC236}">
                <a16:creationId xmlns:a16="http://schemas.microsoft.com/office/drawing/2014/main" id="{12E56415-C925-BDF1-5605-BEFF0AD7B210}"/>
              </a:ext>
            </a:extLst>
          </p:cNvPr>
          <p:cNvSpPr/>
          <p:nvPr/>
        </p:nvSpPr>
        <p:spPr>
          <a:xfrm>
            <a:off x="2266122" y="60179"/>
            <a:ext cx="9925878" cy="365125"/>
          </a:xfrm>
          <a:custGeom>
            <a:avLst/>
            <a:gdLst/>
            <a:ahLst/>
            <a:cxnLst/>
            <a:rect l="l" t="t" r="r" b="b"/>
            <a:pathLst>
              <a:path w="8068945" h="646430">
                <a:moveTo>
                  <a:pt x="8068492" y="0"/>
                </a:moveTo>
                <a:lnTo>
                  <a:pt x="0" y="0"/>
                </a:lnTo>
                <a:lnTo>
                  <a:pt x="423169" y="646419"/>
                </a:lnTo>
                <a:lnTo>
                  <a:pt x="8068492" y="646419"/>
                </a:lnTo>
                <a:lnTo>
                  <a:pt x="8068492" y="0"/>
                </a:lnTo>
                <a:close/>
              </a:path>
            </a:pathLst>
          </a:cu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0" tIns="0" rIns="0" bIns="0" rtlCol="0" anchor="ctr"/>
          <a:lstStyle/>
          <a:p>
            <a:pPr marL="53975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700" b="1" i="0" u="none" strike="noStrike" kern="1200" cap="none" spc="0" normalizeH="0" baseline="0" noProof="0" dirty="0">
                <a:ln>
                  <a:noFill/>
                </a:ln>
                <a:solidFill>
                  <a:srgbClr val="156082">
                    <a:lumMod val="50000"/>
                  </a:srgbClr>
                </a:solidFill>
                <a:effectLst/>
                <a:uLnTx/>
                <a:uFillTx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АМБУЛАТОРИЯЛЫҚ ДӘРІ-ДӘРМЕКПЕН ҚАМТАМАСЫЗ ЕТУ ТІЗБЕСІН ОҢТАЙЛАНДЫРУ</a:t>
            </a:r>
          </a:p>
        </p:txBody>
      </p:sp>
      <p:pic>
        <p:nvPicPr>
          <p:cNvPr id="3" name="object 3">
            <a:extLst>
              <a:ext uri="{FF2B5EF4-FFF2-40B4-BE49-F238E27FC236}">
                <a16:creationId xmlns:a16="http://schemas.microsoft.com/office/drawing/2014/main" id="{B28FAF64-B5B1-0C78-A8E1-DAAD9F531101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-36576" y="-81874"/>
            <a:ext cx="2551176" cy="65496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933BBD46-07CE-53AC-BE66-04D69BC75747}"/>
              </a:ext>
            </a:extLst>
          </p:cNvPr>
          <p:cNvSpPr txBox="1"/>
          <p:nvPr/>
        </p:nvSpPr>
        <p:spPr>
          <a:xfrm>
            <a:off x="315875" y="638251"/>
            <a:ext cx="11655499" cy="60471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16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ҚР Премьер-</a:t>
            </a:r>
            <a:r>
              <a:rPr lang="ru-RU" sz="1600" dirty="0" err="1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министрі</a:t>
            </a:r>
            <a:r>
              <a:rPr lang="ru-RU" sz="16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О. А. </a:t>
            </a:r>
            <a:r>
              <a:rPr lang="ru-RU" sz="1600" dirty="0" err="1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Бектеновтің</a:t>
            </a:r>
            <a:r>
              <a:rPr lang="ru-RU" sz="16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ru-RU" sz="1600" dirty="0" err="1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тапсырмасы</a:t>
            </a:r>
            <a:r>
              <a:rPr lang="ru-RU" sz="16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ru-RU" sz="1600" dirty="0" err="1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негізінде</a:t>
            </a:r>
            <a:r>
              <a:rPr lang="ru-RU" sz="16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ru-RU" sz="1600" dirty="0" err="1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Қазақстан</a:t>
            </a:r>
            <a:r>
              <a:rPr lang="ru-RU" sz="16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ru-RU" sz="1600" dirty="0" err="1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Республикасы</a:t>
            </a:r>
            <a:r>
              <a:rPr lang="ru-RU" sz="16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ru-RU" sz="1600" dirty="0" err="1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Денсаулық</a:t>
            </a:r>
            <a:r>
              <a:rPr lang="ru-RU" sz="16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ru-RU" sz="1600" dirty="0" err="1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сақтау</a:t>
            </a:r>
            <a:r>
              <a:rPr lang="ru-RU" sz="16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ru-RU" sz="1600" dirty="0" err="1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министрінің</a:t>
            </a:r>
            <a:r>
              <a:rPr lang="ru-RU" sz="16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2025 </a:t>
            </a:r>
            <a:r>
              <a:rPr lang="ru-RU" sz="1600" dirty="0" err="1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жылғы</a:t>
            </a:r>
            <a:r>
              <a:rPr lang="ru-RU" sz="16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19 </a:t>
            </a:r>
            <a:r>
              <a:rPr lang="ru-RU" sz="1600" dirty="0" err="1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мамырдағы</a:t>
            </a:r>
            <a:r>
              <a:rPr lang="ru-RU" sz="16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№ 46 </a:t>
            </a:r>
            <a:r>
              <a:rPr lang="ru-RU" sz="1600" dirty="0" err="1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бұйрығымен</a:t>
            </a:r>
            <a:r>
              <a:rPr lang="ru-RU" sz="16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АДҚ </a:t>
            </a:r>
            <a:r>
              <a:rPr lang="ru-RU" sz="1600" dirty="0" err="1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тізбесіне</a:t>
            </a:r>
            <a:r>
              <a:rPr lang="kk-KZ" sz="16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kk-KZ" sz="1600" b="1" dirty="0">
                <a:solidFill>
                  <a:schemeClr val="accent6">
                    <a:lumMod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ЕНГІЗІЛГЕН:</a:t>
            </a:r>
            <a:endParaRPr lang="ru-KZ" sz="1400" b="1" dirty="0">
              <a:solidFill>
                <a:schemeClr val="accent6">
                  <a:lumMod val="50000"/>
                </a:schemeClr>
              </a:solidFill>
              <a:effectLst/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2491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DC9EF88-A866-1703-B7F9-5C7CFC681F0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>
            <a:extLst>
              <a:ext uri="{FF2B5EF4-FFF2-40B4-BE49-F238E27FC236}">
                <a16:creationId xmlns:a16="http://schemas.microsoft.com/office/drawing/2014/main" id="{85C1CE31-D8D4-4D63-E75D-8D1880B78A3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8654529"/>
              </p:ext>
            </p:extLst>
          </p:nvPr>
        </p:nvGraphicFramePr>
        <p:xfrm>
          <a:off x="309596" y="1834090"/>
          <a:ext cx="5754039" cy="36576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5754039">
                  <a:extLst>
                    <a:ext uri="{9D8B030D-6E8A-4147-A177-3AD203B41FA5}">
                      <a16:colId xmlns:a16="http://schemas.microsoft.com/office/drawing/2014/main" val="1773824437"/>
                    </a:ext>
                  </a:extLst>
                </a:gridCol>
              </a:tblGrid>
              <a:tr h="28767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3. </a:t>
                      </a:r>
                      <a:r>
                        <a:rPr lang="ru-RU" sz="1200" dirty="0" err="1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Ересектерге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 </a:t>
                      </a:r>
                      <a:r>
                        <a:rPr lang="ru-RU" sz="1200" dirty="0" err="1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арналған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 </a:t>
                      </a:r>
                      <a:r>
                        <a:rPr lang="ru-RU" sz="1200" dirty="0" err="1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міндетті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 </a:t>
                      </a:r>
                      <a:r>
                        <a:rPr lang="ru-RU" sz="1200" dirty="0" err="1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әлеуметтік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 </a:t>
                      </a:r>
                      <a:r>
                        <a:rPr lang="ru-RU" sz="1200" dirty="0" err="1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медициналық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 </a:t>
                      </a:r>
                      <a:r>
                        <a:rPr lang="ru-RU" sz="1200" dirty="0" err="1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сақтандыру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 </a:t>
                      </a:r>
                      <a:r>
                        <a:rPr lang="ru-RU" sz="1200" dirty="0" err="1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жүйесіндегі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 </a:t>
                      </a:r>
                      <a:r>
                        <a:rPr lang="ru-RU" sz="1200" dirty="0" err="1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дәрілік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 </a:t>
                      </a:r>
                      <a:r>
                        <a:rPr lang="ru-RU" sz="1200" dirty="0" err="1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заттар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8345559"/>
                  </a:ext>
                </a:extLst>
              </a:tr>
            </a:tbl>
          </a:graphicData>
        </a:graphic>
      </p:graphicFrame>
      <p:graphicFrame>
        <p:nvGraphicFramePr>
          <p:cNvPr id="8" name="Таблица 7">
            <a:extLst>
              <a:ext uri="{FF2B5EF4-FFF2-40B4-BE49-F238E27FC236}">
                <a16:creationId xmlns:a16="http://schemas.microsoft.com/office/drawing/2014/main" id="{5D592E52-934E-876C-2C29-A8774306B0B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8436738"/>
              </p:ext>
            </p:extLst>
          </p:nvPr>
        </p:nvGraphicFramePr>
        <p:xfrm>
          <a:off x="309598" y="2199429"/>
          <a:ext cx="5754039" cy="4023360"/>
        </p:xfrm>
        <a:graphic>
          <a:graphicData uri="http://schemas.openxmlformats.org/drawingml/2006/table">
            <a:tbl>
              <a:tblPr firstRow="1">
                <a:tableStyleId>{21E4AEA4-8DFA-4A89-87EB-49C32662AFE0}</a:tableStyleId>
              </a:tblPr>
              <a:tblGrid>
                <a:gridCol w="332508">
                  <a:extLst>
                    <a:ext uri="{9D8B030D-6E8A-4147-A177-3AD203B41FA5}">
                      <a16:colId xmlns:a16="http://schemas.microsoft.com/office/drawing/2014/main" val="3729593428"/>
                    </a:ext>
                  </a:extLst>
                </a:gridCol>
                <a:gridCol w="397164">
                  <a:extLst>
                    <a:ext uri="{9D8B030D-6E8A-4147-A177-3AD203B41FA5}">
                      <a16:colId xmlns:a16="http://schemas.microsoft.com/office/drawing/2014/main" val="3271307999"/>
                    </a:ext>
                  </a:extLst>
                </a:gridCol>
                <a:gridCol w="1043709">
                  <a:extLst>
                    <a:ext uri="{9D8B030D-6E8A-4147-A177-3AD203B41FA5}">
                      <a16:colId xmlns:a16="http://schemas.microsoft.com/office/drawing/2014/main" val="2270429772"/>
                    </a:ext>
                  </a:extLst>
                </a:gridCol>
                <a:gridCol w="988291">
                  <a:extLst>
                    <a:ext uri="{9D8B030D-6E8A-4147-A177-3AD203B41FA5}">
                      <a16:colId xmlns:a16="http://schemas.microsoft.com/office/drawing/2014/main" val="2398844340"/>
                    </a:ext>
                  </a:extLst>
                </a:gridCol>
                <a:gridCol w="1062182">
                  <a:extLst>
                    <a:ext uri="{9D8B030D-6E8A-4147-A177-3AD203B41FA5}">
                      <a16:colId xmlns:a16="http://schemas.microsoft.com/office/drawing/2014/main" val="1350423197"/>
                    </a:ext>
                  </a:extLst>
                </a:gridCol>
                <a:gridCol w="1108363">
                  <a:extLst>
                    <a:ext uri="{9D8B030D-6E8A-4147-A177-3AD203B41FA5}">
                      <a16:colId xmlns:a16="http://schemas.microsoft.com/office/drawing/2014/main" val="920345784"/>
                    </a:ext>
                  </a:extLst>
                </a:gridCol>
                <a:gridCol w="821822">
                  <a:extLst>
                    <a:ext uri="{9D8B030D-6E8A-4147-A177-3AD203B41FA5}">
                      <a16:colId xmlns:a16="http://schemas.microsoft.com/office/drawing/2014/main" val="1651955163"/>
                    </a:ext>
                  </a:extLst>
                </a:gridCol>
              </a:tblGrid>
              <a:tr h="0">
                <a:tc rowSpan="10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1-1 </a:t>
                      </a:r>
                      <a:endParaRPr lang="ru-KZ" sz="11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10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I10- I15</a:t>
                      </a:r>
                      <a:endParaRPr lang="ru-KZ" sz="11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10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Артериялық</a:t>
                      </a:r>
                      <a:r>
                        <a:rPr lang="ru-RU" sz="11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гипертензия</a:t>
                      </a:r>
                      <a:endParaRPr lang="ru-KZ" sz="11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10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Динамикалық</a:t>
                      </a:r>
                      <a:r>
                        <a:rPr lang="ru-RU" sz="11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бақылаудан</a:t>
                      </a:r>
                      <a:r>
                        <a:rPr lang="ru-RU" sz="11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тұратын</a:t>
                      </a:r>
                      <a:r>
                        <a:rPr lang="ru-RU" sz="11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барлық</a:t>
                      </a:r>
                      <a:r>
                        <a:rPr lang="ru-RU" sz="11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санаттар</a:t>
                      </a:r>
                      <a:endParaRPr lang="ru-KZ" sz="11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9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2-4 </a:t>
                      </a:r>
                      <a:r>
                        <a:rPr lang="ru-RU" sz="11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тәуекел</a:t>
                      </a:r>
                      <a:r>
                        <a:rPr lang="ru-RU" sz="11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дәрежесі</a:t>
                      </a:r>
                      <a:r>
                        <a:rPr lang="ru-RU" sz="11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; </a:t>
                      </a:r>
                      <a:r>
                        <a:rPr lang="ru-RU" sz="11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созылмалы</a:t>
                      </a:r>
                      <a:r>
                        <a:rPr lang="ru-RU" sz="11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бүйрек</a:t>
                      </a:r>
                      <a:r>
                        <a:rPr lang="ru-RU" sz="11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аурулары</a:t>
                      </a:r>
                      <a:r>
                        <a:rPr lang="ru-RU" sz="11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кезіндегі</a:t>
                      </a:r>
                      <a:r>
                        <a:rPr lang="ru-RU" sz="11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симптоматикалық</a:t>
                      </a:r>
                      <a:r>
                        <a:rPr lang="ru-RU" sz="11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артериялық</a:t>
                      </a:r>
                      <a:r>
                        <a:rPr lang="ru-RU" sz="11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гипертензия</a:t>
                      </a:r>
                      <a:endParaRPr lang="ru-KZ" sz="11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Индапамид, таблетка, капсула</a:t>
                      </a:r>
                      <a:endParaRPr lang="ru-KZ" sz="11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C03BA11</a:t>
                      </a:r>
                      <a:endParaRPr lang="ru-KZ" sz="11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1201589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KZ" sz="9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KZ" sz="9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KZ" sz="9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KZ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KZ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Метопролол</a:t>
                      </a: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таблетка</a:t>
                      </a:r>
                      <a:endParaRPr lang="ru-KZ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C07AB02</a:t>
                      </a:r>
                      <a:endParaRPr lang="ru-KZ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1215484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KZ" sz="9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KZ" sz="9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KZ" sz="9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KZ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KZ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Бисопролол</a:t>
                      </a:r>
                      <a:r>
                        <a:rPr lang="ru-RU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таблетка</a:t>
                      </a:r>
                      <a:endParaRPr lang="ru-KZ" sz="11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C07AB07</a:t>
                      </a:r>
                      <a:endParaRPr lang="ru-KZ" sz="11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3842750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KZ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KZ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KZ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KZ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KZ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Амлодипин</a:t>
                      </a:r>
                      <a:r>
                        <a:rPr lang="ru-RU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таблетка</a:t>
                      </a:r>
                      <a:endParaRPr lang="ru-KZ" sz="11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C08CA01</a:t>
                      </a:r>
                      <a:endParaRPr lang="ru-KZ" sz="11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9033135"/>
                  </a:ext>
                </a:extLst>
              </a:tr>
              <a:tr h="323850"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KZ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KZ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KZ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KZ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KZ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Кандесартан</a:t>
                      </a:r>
                      <a:r>
                        <a:rPr lang="ru-RU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таблетка</a:t>
                      </a:r>
                      <a:endParaRPr lang="ru-KZ" sz="11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C09CA06</a:t>
                      </a:r>
                      <a:endParaRPr lang="ru-KZ" sz="11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6583269"/>
                  </a:ext>
                </a:extLst>
              </a:tr>
              <a:tr h="140337"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KZ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KZ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KZ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KZ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KZ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Эналаприл</a:t>
                      </a:r>
                      <a:r>
                        <a:rPr lang="ru-RU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таблетка</a:t>
                      </a:r>
                      <a:endParaRPr lang="ru-KZ" sz="11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C09AA02</a:t>
                      </a:r>
                      <a:endParaRPr lang="ru-KZ" sz="11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370597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KZ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KZ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KZ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KZ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KZ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Периндоприл</a:t>
                      </a:r>
                      <a:r>
                        <a:rPr lang="ru-RU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таблетка</a:t>
                      </a:r>
                      <a:endParaRPr lang="ru-KZ" sz="11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C09AA04</a:t>
                      </a:r>
                      <a:endParaRPr lang="ru-KZ" sz="11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024427"/>
                  </a:ext>
                </a:extLst>
              </a:tr>
              <a:tr h="323850"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KZ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KZ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KZ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KZ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KZ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Периндоприл</a:t>
                      </a:r>
                      <a:r>
                        <a:rPr lang="ru-RU" sz="11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диуретиктермен</a:t>
                      </a:r>
                      <a:r>
                        <a:rPr lang="ru-RU" sz="11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біріктірілген</a:t>
                      </a:r>
                      <a:r>
                        <a:rPr lang="ru-RU" sz="11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таблетка</a:t>
                      </a:r>
                      <a:endParaRPr lang="ru-KZ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C09BA04</a:t>
                      </a:r>
                      <a:endParaRPr lang="ru-KZ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9173305"/>
                  </a:ext>
                </a:extLst>
              </a:tr>
              <a:tr h="261789"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KZ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KZ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KZ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KZ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KZ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Фозиноприл, таблетка</a:t>
                      </a:r>
                      <a:endParaRPr lang="ru-KZ" sz="11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C09AA09</a:t>
                      </a:r>
                      <a:endParaRPr lang="ru-KZ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9279379"/>
                  </a:ext>
                </a:extLst>
              </a:tr>
              <a:tr h="323850"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KZ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KZ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KZ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KZ" sz="95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Негізгі</a:t>
                      </a:r>
                      <a:r>
                        <a:rPr lang="ru-RU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терапия </a:t>
                      </a:r>
                      <a:r>
                        <a:rPr lang="ru-RU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тиімсіз</a:t>
                      </a:r>
                      <a:r>
                        <a:rPr lang="ru-RU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болған</a:t>
                      </a:r>
                      <a:r>
                        <a:rPr lang="ru-RU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жағдайда</a:t>
                      </a:r>
                      <a:endParaRPr lang="ru-KZ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Моксонидин</a:t>
                      </a:r>
                      <a:r>
                        <a:rPr lang="ru-RU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таблетка</a:t>
                      </a:r>
                      <a:endParaRPr lang="ru-KZ" sz="11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C02AC05</a:t>
                      </a:r>
                      <a:endParaRPr lang="ru-KZ" sz="11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5615719"/>
                  </a:ext>
                </a:extLst>
              </a:tr>
            </a:tbl>
          </a:graphicData>
        </a:graphic>
      </p:graphicFrame>
      <p:sp>
        <p:nvSpPr>
          <p:cNvPr id="2" name="object 5">
            <a:extLst>
              <a:ext uri="{FF2B5EF4-FFF2-40B4-BE49-F238E27FC236}">
                <a16:creationId xmlns:a16="http://schemas.microsoft.com/office/drawing/2014/main" id="{20ED0B60-2155-60D4-BB3F-879B559F14BD}"/>
              </a:ext>
            </a:extLst>
          </p:cNvPr>
          <p:cNvSpPr/>
          <p:nvPr/>
        </p:nvSpPr>
        <p:spPr>
          <a:xfrm>
            <a:off x="2266122" y="107804"/>
            <a:ext cx="9925878" cy="365125"/>
          </a:xfrm>
          <a:custGeom>
            <a:avLst/>
            <a:gdLst/>
            <a:ahLst/>
            <a:cxnLst/>
            <a:rect l="l" t="t" r="r" b="b"/>
            <a:pathLst>
              <a:path w="8068945" h="646430">
                <a:moveTo>
                  <a:pt x="8068492" y="0"/>
                </a:moveTo>
                <a:lnTo>
                  <a:pt x="0" y="0"/>
                </a:lnTo>
                <a:lnTo>
                  <a:pt x="423169" y="646419"/>
                </a:lnTo>
                <a:lnTo>
                  <a:pt x="8068492" y="646419"/>
                </a:lnTo>
                <a:lnTo>
                  <a:pt x="8068492" y="0"/>
                </a:lnTo>
                <a:close/>
              </a:path>
            </a:pathLst>
          </a:cu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0" tIns="0" rIns="0" bIns="0" rtlCol="0" anchor="ctr"/>
          <a:lstStyle/>
          <a:p>
            <a:pPr marL="53975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700" b="1" i="0" u="none" strike="noStrike" kern="1200" cap="none" spc="0" normalizeH="0" baseline="0" noProof="0" dirty="0">
                <a:ln>
                  <a:noFill/>
                </a:ln>
                <a:solidFill>
                  <a:srgbClr val="156082">
                    <a:lumMod val="50000"/>
                  </a:srgbClr>
                </a:solidFill>
                <a:effectLst/>
                <a:uLnTx/>
                <a:uFillTx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АМБУЛАТОРИЯЛЫҚ ДӘРІ-ДӘРМЕКПЕН ҚАМТАМАСЫЗ ЕТУ ТІЗБЕСІН ОҢТАЙЛАНДЫРУ</a:t>
            </a:r>
          </a:p>
        </p:txBody>
      </p:sp>
      <p:pic>
        <p:nvPicPr>
          <p:cNvPr id="3" name="object 3">
            <a:extLst>
              <a:ext uri="{FF2B5EF4-FFF2-40B4-BE49-F238E27FC236}">
                <a16:creationId xmlns:a16="http://schemas.microsoft.com/office/drawing/2014/main" id="{925DC944-5645-6E84-EB1E-E3EAF3DDCD71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-36576" y="-34249"/>
            <a:ext cx="2551176" cy="65496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CFDE017-23FC-A560-FD5C-6AD49BA50B33}"/>
              </a:ext>
            </a:extLst>
          </p:cNvPr>
          <p:cNvSpPr txBox="1"/>
          <p:nvPr/>
        </p:nvSpPr>
        <p:spPr>
          <a:xfrm>
            <a:off x="268250" y="801991"/>
            <a:ext cx="11655499" cy="60471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16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ҚР Премьер-</a:t>
            </a:r>
            <a:r>
              <a:rPr lang="ru-RU" sz="1600" dirty="0" err="1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министрі</a:t>
            </a:r>
            <a:r>
              <a:rPr lang="ru-RU" sz="16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О. А. </a:t>
            </a:r>
            <a:r>
              <a:rPr lang="ru-RU" sz="1600" dirty="0" err="1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Бектеновтің</a:t>
            </a:r>
            <a:r>
              <a:rPr lang="ru-RU" sz="16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ru-RU" sz="1600" dirty="0" err="1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тапсырмасы</a:t>
            </a:r>
            <a:r>
              <a:rPr lang="ru-RU" sz="16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ru-RU" sz="1600" dirty="0" err="1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негізінде</a:t>
            </a:r>
            <a:r>
              <a:rPr lang="ru-RU" sz="16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ru-RU" sz="1600" dirty="0" err="1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Қазақстан</a:t>
            </a:r>
            <a:r>
              <a:rPr lang="ru-RU" sz="16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ru-RU" sz="1600" dirty="0" err="1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Республикасы</a:t>
            </a:r>
            <a:r>
              <a:rPr lang="ru-RU" sz="16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ru-RU" sz="1600" dirty="0" err="1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Денсаулық</a:t>
            </a:r>
            <a:r>
              <a:rPr lang="ru-RU" sz="16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ru-RU" sz="1600" dirty="0" err="1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сақтау</a:t>
            </a:r>
            <a:r>
              <a:rPr lang="ru-RU" sz="16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ru-RU" sz="1600" dirty="0" err="1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министрінің</a:t>
            </a:r>
            <a:r>
              <a:rPr lang="ru-RU" sz="16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2025 </a:t>
            </a:r>
            <a:r>
              <a:rPr lang="ru-RU" sz="1600" dirty="0" err="1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жылғы</a:t>
            </a:r>
            <a:r>
              <a:rPr lang="ru-RU" sz="16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19 </a:t>
            </a:r>
            <a:r>
              <a:rPr lang="ru-RU" sz="1600" dirty="0" err="1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мамырдағы</a:t>
            </a:r>
            <a:r>
              <a:rPr lang="ru-RU" sz="16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№ 46 </a:t>
            </a:r>
            <a:r>
              <a:rPr lang="ru-RU" sz="1600" dirty="0" err="1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бұйрығымен</a:t>
            </a:r>
            <a:r>
              <a:rPr lang="ru-RU" sz="16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АДҚ </a:t>
            </a:r>
            <a:r>
              <a:rPr lang="ru-RU" sz="1600" dirty="0" err="1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тізбесіне</a:t>
            </a:r>
            <a:r>
              <a:rPr lang="kk-KZ" sz="16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kk-KZ" sz="1600" b="1" dirty="0">
                <a:solidFill>
                  <a:schemeClr val="accent6">
                    <a:lumMod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ЕНГІЗІЛГЕН:</a:t>
            </a:r>
            <a:endParaRPr lang="ru-KZ" sz="1400" b="1" dirty="0">
              <a:solidFill>
                <a:schemeClr val="accent6">
                  <a:lumMod val="50000"/>
                </a:schemeClr>
              </a:solidFill>
              <a:effectLst/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graphicFrame>
        <p:nvGraphicFramePr>
          <p:cNvPr id="9" name="Таблица 8">
            <a:extLst>
              <a:ext uri="{FF2B5EF4-FFF2-40B4-BE49-F238E27FC236}">
                <a16:creationId xmlns:a16="http://schemas.microsoft.com/office/drawing/2014/main" id="{4BD9711E-94E2-3298-E419-2F85D9A444C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9075387"/>
              </p:ext>
            </p:extLst>
          </p:nvPr>
        </p:nvGraphicFramePr>
        <p:xfrm>
          <a:off x="6217335" y="2199429"/>
          <a:ext cx="5754039" cy="4358640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332508">
                  <a:extLst>
                    <a:ext uri="{9D8B030D-6E8A-4147-A177-3AD203B41FA5}">
                      <a16:colId xmlns:a16="http://schemas.microsoft.com/office/drawing/2014/main" val="3729593428"/>
                    </a:ext>
                  </a:extLst>
                </a:gridCol>
                <a:gridCol w="397164">
                  <a:extLst>
                    <a:ext uri="{9D8B030D-6E8A-4147-A177-3AD203B41FA5}">
                      <a16:colId xmlns:a16="http://schemas.microsoft.com/office/drawing/2014/main" val="3271307999"/>
                    </a:ext>
                  </a:extLst>
                </a:gridCol>
                <a:gridCol w="1015893">
                  <a:extLst>
                    <a:ext uri="{9D8B030D-6E8A-4147-A177-3AD203B41FA5}">
                      <a16:colId xmlns:a16="http://schemas.microsoft.com/office/drawing/2014/main" val="2270429772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398844340"/>
                    </a:ext>
                  </a:extLst>
                </a:gridCol>
                <a:gridCol w="1287714">
                  <a:extLst>
                    <a:ext uri="{9D8B030D-6E8A-4147-A177-3AD203B41FA5}">
                      <a16:colId xmlns:a16="http://schemas.microsoft.com/office/drawing/2014/main" val="1350423197"/>
                    </a:ext>
                  </a:extLst>
                </a:gridCol>
                <a:gridCol w="1108363">
                  <a:extLst>
                    <a:ext uri="{9D8B030D-6E8A-4147-A177-3AD203B41FA5}">
                      <a16:colId xmlns:a16="http://schemas.microsoft.com/office/drawing/2014/main" val="920345784"/>
                    </a:ext>
                  </a:extLst>
                </a:gridCol>
                <a:gridCol w="821822">
                  <a:extLst>
                    <a:ext uri="{9D8B030D-6E8A-4147-A177-3AD203B41FA5}">
                      <a16:colId xmlns:a16="http://schemas.microsoft.com/office/drawing/2014/main" val="1651955163"/>
                    </a:ext>
                  </a:extLst>
                </a:gridCol>
              </a:tblGrid>
              <a:tr h="515531">
                <a:tc rowSpan="10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1-1 </a:t>
                      </a:r>
                      <a:endParaRPr lang="ru-KZ" sz="11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10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I10- I15</a:t>
                      </a:r>
                      <a:endParaRPr lang="ru-KZ" sz="11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10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Артериялық</a:t>
                      </a:r>
                      <a:r>
                        <a:rPr lang="ru-RU" sz="11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гипертензия</a:t>
                      </a:r>
                      <a:endParaRPr lang="ru-KZ" sz="11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10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Динамикалық</a:t>
                      </a:r>
                      <a:r>
                        <a:rPr lang="ru-RU" sz="11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бақылауда</a:t>
                      </a:r>
                      <a:r>
                        <a:rPr lang="ru-RU" sz="11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тұрған</a:t>
                      </a:r>
                      <a:r>
                        <a:rPr lang="ru-RU" sz="11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балалар</a:t>
                      </a:r>
                      <a:endParaRPr lang="ru-KZ" sz="11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9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2-4 </a:t>
                      </a:r>
                      <a:r>
                        <a:rPr lang="ru-RU" sz="11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тәуекел</a:t>
                      </a:r>
                      <a:r>
                        <a:rPr lang="ru-RU" sz="11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дәрежесі</a:t>
                      </a:r>
                      <a:r>
                        <a:rPr lang="ru-RU" sz="11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; </a:t>
                      </a:r>
                      <a:r>
                        <a:rPr lang="ru-RU" sz="11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созылмалы</a:t>
                      </a:r>
                      <a:r>
                        <a:rPr lang="ru-RU" sz="11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бүйрек</a:t>
                      </a:r>
                      <a:r>
                        <a:rPr lang="ru-RU" sz="11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аурулары</a:t>
                      </a:r>
                      <a:r>
                        <a:rPr lang="ru-RU" sz="11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кезіндегі</a:t>
                      </a:r>
                      <a:r>
                        <a:rPr lang="ru-RU" sz="11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симптоматикалық</a:t>
                      </a:r>
                      <a:r>
                        <a:rPr lang="ru-RU" sz="11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артериялық</a:t>
                      </a:r>
                      <a:r>
                        <a:rPr lang="ru-RU" sz="11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гипертензия</a:t>
                      </a:r>
                      <a:endParaRPr lang="ru-KZ" sz="11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Индапамид, таблетка, капсула</a:t>
                      </a:r>
                      <a:endParaRPr lang="ru-KZ" sz="11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C03BA11</a:t>
                      </a:r>
                      <a:endParaRPr lang="ru-KZ" sz="11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1201589"/>
                  </a:ext>
                </a:extLst>
              </a:tr>
              <a:tr h="340823"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KZ" sz="9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KZ" sz="9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KZ" sz="9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KZ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KZ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Метопролол</a:t>
                      </a:r>
                      <a:r>
                        <a:rPr lang="ru-RU" sz="11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таблетка</a:t>
                      </a:r>
                      <a:endParaRPr lang="ru-KZ" sz="11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C07AB02</a:t>
                      </a:r>
                      <a:endParaRPr lang="ru-KZ" sz="11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1215484"/>
                  </a:ext>
                </a:extLst>
              </a:tr>
              <a:tr h="337668"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KZ" sz="9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KZ" sz="9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KZ" sz="9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KZ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KZ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Бисопролол</a:t>
                      </a:r>
                      <a:r>
                        <a:rPr lang="ru-RU" sz="11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таблетка</a:t>
                      </a:r>
                      <a:endParaRPr lang="ru-KZ" sz="1100" b="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C07AB07</a:t>
                      </a:r>
                      <a:endParaRPr lang="ru-KZ" sz="1100" b="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3842750"/>
                  </a:ext>
                </a:extLst>
              </a:tr>
              <a:tr h="337668"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KZ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KZ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KZ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KZ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KZ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Амлодипин</a:t>
                      </a:r>
                      <a:r>
                        <a:rPr lang="ru-RU" sz="11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таблетка</a:t>
                      </a:r>
                      <a:endParaRPr lang="ru-KZ" sz="1100" b="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0" kern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C08CA01</a:t>
                      </a:r>
                      <a:endParaRPr lang="ru-KZ" sz="1100" b="0" kern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9033135"/>
                  </a:ext>
                </a:extLst>
              </a:tr>
              <a:tr h="337668"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KZ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KZ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KZ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KZ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KZ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Кандесартан</a:t>
                      </a:r>
                      <a:r>
                        <a:rPr lang="ru-RU" sz="11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таблетка</a:t>
                      </a:r>
                      <a:endParaRPr lang="ru-KZ" sz="1100" b="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C09CA06</a:t>
                      </a:r>
                      <a:endParaRPr lang="ru-KZ" sz="1100" b="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6583269"/>
                  </a:ext>
                </a:extLst>
              </a:tr>
              <a:tr h="337668"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KZ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KZ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KZ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KZ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KZ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Эналаприл</a:t>
                      </a:r>
                      <a:r>
                        <a:rPr lang="ru-RU" sz="11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таблетка</a:t>
                      </a:r>
                      <a:endParaRPr lang="ru-KZ" sz="1100" b="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C09AA02</a:t>
                      </a:r>
                      <a:endParaRPr lang="ru-KZ" sz="1100" b="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370597"/>
                  </a:ext>
                </a:extLst>
              </a:tr>
              <a:tr h="337668"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KZ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KZ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KZ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KZ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KZ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Периндоприл</a:t>
                      </a:r>
                      <a:r>
                        <a:rPr lang="ru-RU" sz="11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таблетка</a:t>
                      </a:r>
                      <a:endParaRPr lang="ru-KZ" sz="1100" b="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C09AA04</a:t>
                      </a:r>
                      <a:endParaRPr lang="ru-KZ" sz="1100" b="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024427"/>
                  </a:ext>
                </a:extLst>
              </a:tr>
              <a:tr h="690241"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KZ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KZ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KZ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KZ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KZ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Периндоприл</a:t>
                      </a:r>
                      <a:r>
                        <a:rPr lang="ru-RU" sz="11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диуретиктермен</a:t>
                      </a:r>
                      <a:r>
                        <a:rPr lang="ru-RU" sz="11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біріктірілген</a:t>
                      </a:r>
                      <a:r>
                        <a:rPr lang="ru-RU" sz="11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таблетка</a:t>
                      </a:r>
                      <a:endParaRPr lang="ru-KZ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C09BA04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9173305"/>
                  </a:ext>
                </a:extLst>
              </a:tr>
              <a:tr h="337668"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KZ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KZ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KZ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KZ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KZ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Фозиноприл, таблетка</a:t>
                      </a:r>
                      <a:endParaRPr lang="ru-KZ" sz="1100" b="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C09AA09</a:t>
                      </a:r>
                      <a:endParaRPr lang="ru-KZ" sz="11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9279379"/>
                  </a:ext>
                </a:extLst>
              </a:tr>
              <a:tr h="786037"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KZ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KZ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KZ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KZ" sz="95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Негізгі</a:t>
                      </a:r>
                      <a:r>
                        <a:rPr lang="ru-RU" sz="11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терапия </a:t>
                      </a:r>
                      <a:r>
                        <a:rPr lang="ru-RU" sz="1100" b="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тиімсіз</a:t>
                      </a:r>
                      <a:r>
                        <a:rPr lang="ru-RU" sz="11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b="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болған</a:t>
                      </a:r>
                      <a:r>
                        <a:rPr lang="ru-RU" sz="11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b="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жағдайда</a:t>
                      </a:r>
                      <a:endParaRPr lang="ru-KZ" sz="1100" b="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Моксонидин</a:t>
                      </a:r>
                      <a:r>
                        <a:rPr lang="ru-RU" sz="11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таблетка</a:t>
                      </a:r>
                      <a:endParaRPr lang="ru-KZ" sz="1100" b="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C02AC05</a:t>
                      </a:r>
                      <a:endParaRPr lang="ru-KZ" sz="1100" b="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5615719"/>
                  </a:ext>
                </a:extLst>
              </a:tr>
            </a:tbl>
          </a:graphicData>
        </a:graphic>
      </p:graphicFrame>
      <p:graphicFrame>
        <p:nvGraphicFramePr>
          <p:cNvPr id="10" name="Таблица 9">
            <a:extLst>
              <a:ext uri="{FF2B5EF4-FFF2-40B4-BE49-F238E27FC236}">
                <a16:creationId xmlns:a16="http://schemas.microsoft.com/office/drawing/2014/main" id="{752C0168-0E88-735E-DE1C-CE951329594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6285514"/>
              </p:ext>
            </p:extLst>
          </p:nvPr>
        </p:nvGraphicFramePr>
        <p:xfrm>
          <a:off x="6217335" y="1623103"/>
          <a:ext cx="5754040" cy="572961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5754040">
                  <a:extLst>
                    <a:ext uri="{9D8B030D-6E8A-4147-A177-3AD203B41FA5}">
                      <a16:colId xmlns:a16="http://schemas.microsoft.com/office/drawing/2014/main" val="1773824437"/>
                    </a:ext>
                  </a:extLst>
                </a:gridCol>
              </a:tblGrid>
              <a:tr h="41554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4. 18 </a:t>
                      </a:r>
                      <a:r>
                        <a:rPr lang="ru-RU" sz="1200" dirty="0" err="1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жасқа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 </a:t>
                      </a:r>
                      <a:r>
                        <a:rPr lang="ru-RU" sz="1200" dirty="0" err="1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дейінгі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 </a:t>
                      </a:r>
                      <a:r>
                        <a:rPr lang="ru-RU" sz="1200" dirty="0" err="1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балаларға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 </a:t>
                      </a:r>
                      <a:r>
                        <a:rPr lang="ru-RU" sz="1200" dirty="0" err="1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арналған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 </a:t>
                      </a:r>
                      <a:r>
                        <a:rPr lang="ru-RU" sz="1200" dirty="0" err="1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амбулаториялық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 </a:t>
                      </a:r>
                      <a:r>
                        <a:rPr lang="ru-RU" sz="1200" dirty="0" err="1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деңгейде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 </a:t>
                      </a:r>
                      <a:r>
                        <a:rPr lang="ru-RU" sz="1200" dirty="0" err="1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міндетті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 </a:t>
                      </a:r>
                      <a:r>
                        <a:rPr lang="ru-RU" sz="1200" dirty="0" err="1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әлеуметтік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 </a:t>
                      </a:r>
                      <a:r>
                        <a:rPr lang="ru-RU" sz="1200" dirty="0" err="1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медициналық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 </a:t>
                      </a:r>
                      <a:r>
                        <a:rPr lang="ru-RU" sz="1200" dirty="0" err="1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сақтандыру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 </a:t>
                      </a:r>
                      <a:r>
                        <a:rPr lang="ru-RU" sz="1200" dirty="0" err="1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жүйесіндегі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 </a:t>
                      </a:r>
                      <a:r>
                        <a:rPr lang="ru-RU" sz="1200" dirty="0" err="1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дәрілік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 </a:t>
                      </a:r>
                      <a:r>
                        <a:rPr lang="ru-RU" sz="1200" dirty="0" err="1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заттар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, </a:t>
                      </a:r>
                      <a:r>
                        <a:rPr lang="ru-RU" sz="1200" dirty="0" err="1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медициналық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 </a:t>
                      </a:r>
                      <a:r>
                        <a:rPr lang="ru-RU" sz="1200" dirty="0" err="1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бұйымдар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 </a:t>
                      </a:r>
                      <a:r>
                        <a:rPr lang="ru-RU" sz="1200" dirty="0" err="1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және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 </a:t>
                      </a:r>
                      <a:r>
                        <a:rPr lang="ru-RU" sz="1200" dirty="0" err="1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мамандандырылған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 </a:t>
                      </a:r>
                      <a:r>
                        <a:rPr lang="ru-RU" sz="1200" dirty="0" err="1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емдік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 </a:t>
                      </a:r>
                      <a:r>
                        <a:rPr lang="ru-RU" sz="1200" dirty="0" err="1">
                          <a:solidFill>
                            <a:schemeClr val="tx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өнімдер</a:t>
                      </a:r>
                      <a:endParaRPr lang="ru-KZ" sz="1100" dirty="0">
                        <a:solidFill>
                          <a:schemeClr val="tx1"/>
                        </a:solidFill>
                        <a:effectLst/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83455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5967052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Стандартная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Стандартная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5337</TotalTime>
  <Words>963</Words>
  <Application>Microsoft Office PowerPoint</Application>
  <PresentationFormat>Широкоэкранный</PresentationFormat>
  <Paragraphs>199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2" baseType="lpstr">
      <vt:lpstr>Aptos</vt:lpstr>
      <vt:lpstr>Aptos Display</vt:lpstr>
      <vt:lpstr>Arial</vt:lpstr>
      <vt:lpstr>Calibri</vt:lpstr>
      <vt:lpstr>Roboto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Nrchd Nrchd</dc:creator>
  <cp:lastModifiedBy>User</cp:lastModifiedBy>
  <cp:revision>205</cp:revision>
  <cp:lastPrinted>2024-12-14T05:59:00Z</cp:lastPrinted>
  <dcterms:created xsi:type="dcterms:W3CDTF">2024-11-02T14:10:36Z</dcterms:created>
  <dcterms:modified xsi:type="dcterms:W3CDTF">2025-06-13T05:34:19Z</dcterms:modified>
</cp:coreProperties>
</file>